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261" r:id="rId5"/>
    <p:sldId id="258" r:id="rId6"/>
    <p:sldId id="273" r:id="rId7"/>
    <p:sldId id="265" r:id="rId8"/>
    <p:sldId id="266" r:id="rId9"/>
    <p:sldId id="267" r:id="rId10"/>
    <p:sldId id="272" r:id="rId11"/>
    <p:sldId id="268" r:id="rId12"/>
    <p:sldId id="271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5268" autoAdjust="0"/>
  </p:normalViewPr>
  <p:slideViewPr>
    <p:cSldViewPr snapToGrid="0">
      <p:cViewPr varScale="1">
        <p:scale>
          <a:sx n="79" d="100"/>
          <a:sy n="79" d="100"/>
        </p:scale>
        <p:origin x="211" y="62"/>
      </p:cViewPr>
      <p:guideLst/>
    </p:cSldViewPr>
  </p:slideViewPr>
  <p:outlineViewPr>
    <p:cViewPr>
      <p:scale>
        <a:sx n="33" d="100"/>
        <a:sy n="33" d="100"/>
      </p:scale>
      <p:origin x="0" y="-45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00C9D9-1F5D-4523-944D-FD5885028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7B293-5351-4052-B40C-C712820A29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A2945-EC17-4A4A-9714-11D677022498}" type="datetimeFigureOut">
              <a:rPr lang="en-GB" smtClean="0"/>
              <a:t>14/10/2019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72BC4-5295-4C3C-990A-EB61D374AB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55BA7-EDAC-4FC0-807A-AD0F8D86E4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A38E9-2372-4AE1-946B-8FD84E1FA1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338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70A09-4B8B-445B-ABCD-B481E3E97B4C}" type="datetimeFigureOut">
              <a:rPr lang="en-GB" smtClean="0"/>
              <a:t>14/10/2019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1F005-D5D1-470E-9FA5-2C61C2BCC9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339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C1F005-D5D1-470E-9FA5-2C61C2BCC95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6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97C3D-87F1-4047-B815-679032329861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60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0968-8E76-4462-9AAC-E283DA44786D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48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7AA3-FE7A-4557-B5CB-1710D7A4110B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3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77447"/>
            <a:ext cx="10058400" cy="46916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6A3A-2E18-4E5E-AE1F-666F3124E32E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815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8E9A7-B38E-494E-BD49-3362BCABC90B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19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307BA-09AD-439C-B8E3-A439CA23F13D}" type="datetime1">
              <a:rPr lang="en-GB" smtClean="0"/>
              <a:t>14/10/2019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8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83E48-0337-4C28-85FE-3CB1DF8168E9}" type="datetime1">
              <a:rPr lang="en-GB" smtClean="0"/>
              <a:t>14/10/2019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23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6804-4870-42EF-ABA1-C12DB85423A6}" type="datetime1">
              <a:rPr lang="en-GB" smtClean="0"/>
              <a:t>14/10/2019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6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BB4C-D8E4-4454-B5B8-62232722CC95}" type="datetime1">
              <a:rPr lang="en-GB" smtClean="0"/>
              <a:t>14/10/2019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74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9124943-72CF-4C66-B0D6-8AC76268F4A2}" type="datetime1">
              <a:rPr lang="en-GB" smtClean="0"/>
              <a:t>14/10/2019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37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C52-D626-46E6-9EDB-44F5AB89BF06}" type="datetime1">
              <a:rPr lang="en-GB" smtClean="0"/>
              <a:t>14/10/2019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7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7EC4094-EBF6-4F1E-8855-0609E27E302F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F6DBB58-EEF2-435A-BAA8-4055BFD39881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942317"/>
            <a:ext cx="996696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0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3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l.inria.fr/hal-02114784" TargetMode="Externa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0.jp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2.png"/><Relationship Id="rId7" Type="http://schemas.openxmlformats.org/officeDocument/2006/relationships/hyperlink" Target="https://hal.archives-ouvertes.fr/hal-02159716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l.inria.fr/hal-01898083" TargetMode="External"/><Relationship Id="rId5" Type="http://schemas.openxmlformats.org/officeDocument/2006/relationships/hyperlink" Target="https://hal.inria.fr/hal-01898082" TargetMode="Externa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0BF8DC-983D-408F-A11E-0CB0F9DFB940}"/>
              </a:ext>
            </a:extLst>
          </p:cNvPr>
          <p:cNvSpPr/>
          <p:nvPr/>
        </p:nvSpPr>
        <p:spPr>
          <a:xfrm>
            <a:off x="1020555" y="320616"/>
            <a:ext cx="10222807" cy="5726545"/>
          </a:xfrm>
          <a:prstGeom prst="rect">
            <a:avLst/>
          </a:prstGeom>
          <a:blipFill dpi="0" rotWithShape="1">
            <a:blip r:embed="rId2">
              <a:alphaModFix amt="7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998F1-E444-43FA-94C8-A96F91F02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44580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Decrypting </a:t>
            </a:r>
            <a:r>
              <a:rPr lang="en-GB" b="1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QoE</a:t>
            </a:r>
            <a:r>
              <a:rPr lang="en-GB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 in an Encrypted Internet – </a:t>
            </a:r>
            <a:br>
              <a:rPr lang="en-GB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</a:br>
            <a:r>
              <a:rPr lang="en-GB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AI to the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84192-E4BA-4FF4-AEC5-B8643FCC2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Sarah Wassermann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</a:rPr>
              <a:t>Michael Seufert, Pedro Casas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E356A-723D-4AF2-B312-AF083D610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15" y="5284678"/>
            <a:ext cx="2581072" cy="54255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E07570-A975-49C6-8B91-0573F367C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78" y="5105425"/>
            <a:ext cx="1794356" cy="7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4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7574-098E-4BF9-A741-3B97888F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664085" cy="702302"/>
          </a:xfrm>
        </p:spPr>
        <p:txBody>
          <a:bodyPr>
            <a:normAutofit fontScale="90000"/>
          </a:bodyPr>
          <a:lstStyle/>
          <a:p>
            <a:r>
              <a:rPr lang="en-GB" dirty="0"/>
              <a:t>Stream-based Video-Quality-Metric Prediction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67D9E-BBD2-4881-AB31-6069F50FA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 few words about the dataset…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15,000+ YouTube sessions </a:t>
            </a:r>
            <a:r>
              <a:rPr lang="en-GB" dirty="0"/>
              <a:t>with more than </a:t>
            </a:r>
            <a:r>
              <a:rPr lang="en-GB" dirty="0">
                <a:solidFill>
                  <a:srgbClr val="FF0000"/>
                </a:solidFill>
              </a:rPr>
              <a:t>4,600,000 time slots </a:t>
            </a:r>
            <a:r>
              <a:rPr lang="en-GB" dirty="0"/>
              <a:t>collected between June 2018 and February 2019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TCP and QUIC </a:t>
            </a:r>
            <a:r>
              <a:rPr lang="en-GB" dirty="0"/>
              <a:t>sessions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Monitoring framework based on Selenium and JavaScript scripts, measuring all relevant metrics at the different layers of the communications stack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Diverse recording conditions</a:t>
            </a:r>
            <a:r>
              <a:rPr lang="en-GB" dirty="0"/>
              <a:t>: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/>
              <a:t>WiFi</a:t>
            </a:r>
            <a:r>
              <a:rPr lang="en-GB" dirty="0"/>
              <a:t>/cellular, different ISPs, different geographic locations,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de-DE" kern="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Bandwidth limitations: 20Mbps, 5Mbps, 3Mbps, 1Mbps, 300kbps </a:t>
            </a:r>
            <a:r>
              <a:rPr lang="en-US" altLang="de-DE" sz="2000" kern="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+</a:t>
            </a:r>
            <a:r>
              <a:rPr lang="en-US" altLang="de-DE" kern="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fluctuations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7EE88-E050-412B-8FB1-9912182E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88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B85D-85FF-46BF-93A5-AFBD7FA9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573610" cy="702302"/>
          </a:xfrm>
        </p:spPr>
        <p:txBody>
          <a:bodyPr>
            <a:normAutofit fontScale="90000"/>
          </a:bodyPr>
          <a:lstStyle/>
          <a:p>
            <a:r>
              <a:rPr lang="en-GB" dirty="0"/>
              <a:t>Stream-based Video-Quality-Metric Prediction (3)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A5C274-4E46-4486-A5C7-5DC542BBD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25" y="3355744"/>
            <a:ext cx="4092628" cy="27187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F25E6-6577-42B3-B2CD-E090683F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28" y="1150376"/>
            <a:ext cx="4019582" cy="2031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4C133-24F6-4B7F-BEA7-1B9710A80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07" y="1150376"/>
            <a:ext cx="3482262" cy="261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A1D54F-51C1-4953-A4A2-13DFCE9B3626}"/>
              </a:ext>
            </a:extLst>
          </p:cNvPr>
          <p:cNvSpPr txBox="1"/>
          <p:nvPr/>
        </p:nvSpPr>
        <p:spPr>
          <a:xfrm>
            <a:off x="5309419" y="1848465"/>
            <a:ext cx="173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Resolution recall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05B3-5860-41F8-8BDB-8DCAF7372CC8}"/>
              </a:ext>
            </a:extLst>
          </p:cNvPr>
          <p:cNvSpPr txBox="1"/>
          <p:nvPr/>
        </p:nvSpPr>
        <p:spPr>
          <a:xfrm>
            <a:off x="5265172" y="4517929"/>
            <a:ext cx="214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Average bitrate error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EDD88-E162-4B98-8966-057C4BDE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11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18DA82-ED2B-4A14-98AF-AAAC41F6EF49}"/>
              </a:ext>
            </a:extLst>
          </p:cNvPr>
          <p:cNvGrpSpPr/>
          <p:nvPr/>
        </p:nvGrpSpPr>
        <p:grpSpPr>
          <a:xfrm>
            <a:off x="2694832" y="1431745"/>
            <a:ext cx="5739050" cy="3181246"/>
            <a:chOff x="2694832" y="1032905"/>
            <a:chExt cx="5739050" cy="318124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537B939-128F-476C-BD82-0732C0E7981E}"/>
                </a:ext>
              </a:extLst>
            </p:cNvPr>
            <p:cNvSpPr/>
            <p:nvPr/>
          </p:nvSpPr>
          <p:spPr>
            <a:xfrm>
              <a:off x="2957858" y="1072268"/>
              <a:ext cx="5476024" cy="31418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320925" indent="-457200">
                <a:buFont typeface="+mj-lt"/>
                <a:buAutoNum type="arabicPeriod"/>
              </a:pPr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Resolution</a:t>
              </a:r>
            </a:p>
            <a:p>
              <a:pPr marL="2778125" lvl="1" indent="-457200">
                <a:buFont typeface="Courier New" panose="02070309020205020404" pitchFamily="49" charset="0"/>
                <a:buChar char="o"/>
              </a:pPr>
              <a:r>
                <a:rPr lang="en-GB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144p, 240p, 360p…</a:t>
              </a:r>
            </a:p>
            <a:p>
              <a:pPr marL="2778125" lvl="1" indent="-457200">
                <a:buFont typeface="+mj-lt"/>
                <a:buAutoNum type="arabicPeriod"/>
              </a:pPr>
              <a:endPara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320925" indent="-457200">
                <a:buFont typeface="+mj-lt"/>
                <a:buAutoNum type="arabicPeriod"/>
              </a:pPr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Average bitrate</a:t>
              </a:r>
            </a:p>
            <a:p>
              <a:pPr marL="2778125" lvl="1" indent="-457200">
                <a:buFont typeface="Courier New" panose="02070309020205020404" pitchFamily="49" charset="0"/>
                <a:buChar char="o"/>
              </a:pPr>
              <a:r>
                <a:rPr lang="en-GB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Exact value</a:t>
              </a:r>
            </a:p>
            <a:p>
              <a:pPr marL="2778125" lvl="1" indent="-457200">
                <a:buFont typeface="+mj-lt"/>
                <a:buAutoNum type="arabicPeriod"/>
              </a:pPr>
              <a:endPara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320925" indent="-457200">
                <a:buFont typeface="+mj-lt"/>
                <a:buAutoNum type="arabicPeriod"/>
              </a:pPr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Stallings</a:t>
              </a:r>
            </a:p>
            <a:p>
              <a:pPr marL="2778125" lvl="1" indent="-457200">
                <a:buFont typeface="Courier New" panose="02070309020205020404" pitchFamily="49" charset="0"/>
                <a:buChar char="o"/>
              </a:pPr>
              <a:r>
                <a:rPr lang="en-GB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Stalling or not?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8EDA2F-5A5C-4113-A212-9BD011489689}"/>
                </a:ext>
              </a:extLst>
            </p:cNvPr>
            <p:cNvSpPr/>
            <p:nvPr/>
          </p:nvSpPr>
          <p:spPr>
            <a:xfrm>
              <a:off x="2694832" y="1032905"/>
              <a:ext cx="2945701" cy="3005215"/>
            </a:xfrm>
            <a:prstGeom prst="rect">
              <a:avLst/>
            </a:prstGeom>
            <a:blipFill>
              <a:blip r:embed="rId5">
                <a:alphaModFix amt="1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9528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8E64-95F3-4DB8-8CE7-210478741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580195" cy="702302"/>
          </a:xfrm>
        </p:spPr>
        <p:txBody>
          <a:bodyPr>
            <a:normAutofit fontScale="90000"/>
          </a:bodyPr>
          <a:lstStyle/>
          <a:p>
            <a:r>
              <a:rPr lang="en-GB" dirty="0"/>
              <a:t>Stream-based Video-Quality-Metric Prediction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9B9E-8A13-40FB-B278-F77AF1F55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b="1" dirty="0"/>
              <a:t> </a:t>
            </a:r>
            <a:r>
              <a:rPr lang="en-GB" sz="2800" b="1" dirty="0">
                <a:solidFill>
                  <a:srgbClr val="FF0000"/>
                </a:solidFill>
              </a:rPr>
              <a:t>What are we doing differently from others?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Operational deployment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/>
              <a:t>is the most important point for 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fine-grained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analysis (1 sec. resolution)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The used features are </a:t>
            </a:r>
            <a:r>
              <a:rPr lang="en-GB" sz="2400" dirty="0">
                <a:solidFill>
                  <a:srgbClr val="FF0000"/>
                </a:solidFill>
              </a:rPr>
              <a:t>completely knowledge independent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/>
              <a:t>(for ex. no chunk detection)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3 different sets of features </a:t>
            </a:r>
            <a:r>
              <a:rPr lang="en-GB" sz="2400" dirty="0"/>
              <a:t>(snapshot, trend, cumulative)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Very diverse dataset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/>
              <a:t>(</a:t>
            </a:r>
            <a:r>
              <a:rPr lang="en-GB" sz="2400" dirty="0" err="1"/>
              <a:t>WiFi</a:t>
            </a:r>
            <a:r>
              <a:rPr lang="en-GB" sz="2400" dirty="0"/>
              <a:t>/cellular network, different ISPs and geographic locations, different network conditions)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Constant-time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/>
              <a:t>feature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0AA40-B903-4058-BA5A-4635491D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05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961C9-3DC5-4C84-8F57-3E4D375E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198793" cy="702302"/>
          </a:xfrm>
        </p:spPr>
        <p:txBody>
          <a:bodyPr>
            <a:noAutofit/>
          </a:bodyPr>
          <a:lstStyle/>
          <a:p>
            <a:r>
              <a:rPr lang="en-GB" sz="4000" dirty="0"/>
              <a:t>Towards Proactive </a:t>
            </a:r>
            <a:r>
              <a:rPr lang="en-GB" sz="4000" dirty="0" err="1"/>
              <a:t>QoE</a:t>
            </a:r>
            <a:r>
              <a:rPr lang="en-GB" sz="4000" dirty="0"/>
              <a:t>-aware Traffic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73D42-0B02-470B-A236-EBF243EBD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77447"/>
            <a:ext cx="6198930" cy="46916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 ISPs transition to </a:t>
            </a:r>
            <a:r>
              <a:rPr lang="en-GB" sz="1800" dirty="0" err="1">
                <a:solidFill>
                  <a:srgbClr val="FF0000"/>
                </a:solidFill>
              </a:rPr>
              <a:t>QoE</a:t>
            </a:r>
            <a:r>
              <a:rPr lang="en-GB" sz="1800" dirty="0">
                <a:solidFill>
                  <a:srgbClr val="FF0000"/>
                </a:solidFill>
              </a:rPr>
              <a:t>-aware traffic management</a:t>
            </a:r>
            <a:r>
              <a:rPr lang="en-GB" sz="1800" dirty="0"/>
              <a:t>, aiming to </a:t>
            </a:r>
            <a:r>
              <a:rPr lang="en-GB" sz="1800" dirty="0">
                <a:solidFill>
                  <a:srgbClr val="FF0000"/>
                </a:solidFill>
              </a:rPr>
              <a:t>improve quality of Internet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 The relationship </a:t>
            </a:r>
            <a:r>
              <a:rPr lang="en-GB" sz="1800" dirty="0">
                <a:solidFill>
                  <a:srgbClr val="FF0000"/>
                </a:solidFill>
              </a:rPr>
              <a:t>between network and </a:t>
            </a:r>
            <a:r>
              <a:rPr lang="en-GB" sz="1800" dirty="0" err="1">
                <a:solidFill>
                  <a:srgbClr val="FF0000"/>
                </a:solidFill>
              </a:rPr>
              <a:t>QoE</a:t>
            </a:r>
            <a:r>
              <a:rPr lang="en-GB" sz="1800" dirty="0"/>
              <a:t> mostly considered as a </a:t>
            </a:r>
            <a:r>
              <a:rPr lang="en-GB" sz="1800" dirty="0">
                <a:solidFill>
                  <a:srgbClr val="FF0000"/>
                </a:solidFill>
              </a:rPr>
              <a:t>one-way street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FF0000"/>
                </a:solidFill>
              </a:rPr>
              <a:t> </a:t>
            </a:r>
            <a:r>
              <a:rPr lang="en-GB" sz="1800" b="1" dirty="0">
                <a:solidFill>
                  <a:srgbClr val="FF0000"/>
                </a:solidFill>
              </a:rPr>
              <a:t>BUT </a:t>
            </a:r>
            <a:r>
              <a:rPr lang="en-GB" sz="1800" b="1" dirty="0" err="1"/>
              <a:t>QoE</a:t>
            </a:r>
            <a:r>
              <a:rPr lang="en-GB" sz="1800" b="1" dirty="0"/>
              <a:t> influences user behaviour which in turn influences network traffic!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/>
              <a:t>Some user interactions might give information about </a:t>
            </a:r>
            <a:r>
              <a:rPr lang="en-GB" sz="1800" dirty="0" err="1"/>
              <a:t>QoE</a:t>
            </a:r>
            <a:r>
              <a:rPr lang="en-GB" sz="1800" dirty="0"/>
              <a:t>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/>
              <a:t>Moving towards </a:t>
            </a:r>
            <a:r>
              <a:rPr lang="en-GB" sz="1800" dirty="0">
                <a:solidFill>
                  <a:srgbClr val="FF0000"/>
                </a:solidFill>
              </a:rPr>
              <a:t>proactive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/>
              <a:t>QoE</a:t>
            </a:r>
            <a:r>
              <a:rPr lang="en-GB" sz="1800" dirty="0"/>
              <a:t>-aware traffic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Adjust</a:t>
            </a:r>
            <a:r>
              <a:rPr lang="en-GB" sz="1600" dirty="0">
                <a:solidFill>
                  <a:srgbClr val="FF0000"/>
                </a:solidFill>
              </a:rPr>
              <a:t> network conditions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/>
              <a:t>in time to </a:t>
            </a:r>
            <a:r>
              <a:rPr lang="en-GB" sz="1600" dirty="0">
                <a:solidFill>
                  <a:srgbClr val="FF0000"/>
                </a:solidFill>
              </a:rPr>
              <a:t>avoid </a:t>
            </a:r>
            <a:r>
              <a:rPr lang="en-GB" sz="1600" dirty="0" err="1">
                <a:solidFill>
                  <a:srgbClr val="FF0000"/>
                </a:solidFill>
              </a:rPr>
              <a:t>QoE</a:t>
            </a:r>
            <a:r>
              <a:rPr lang="en-GB" sz="1600" dirty="0">
                <a:solidFill>
                  <a:srgbClr val="FF0000"/>
                </a:solidFill>
              </a:rPr>
              <a:t> degradations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Predict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>
                <a:solidFill>
                  <a:srgbClr val="FF0000"/>
                </a:solidFill>
              </a:rPr>
              <a:t>changing conditions </a:t>
            </a:r>
            <a:r>
              <a:rPr lang="en-GB" sz="1600" dirty="0"/>
              <a:t>and requirements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Predict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>
                <a:solidFill>
                  <a:srgbClr val="FF0000"/>
                </a:solidFill>
              </a:rPr>
              <a:t>quality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Predict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>
                <a:solidFill>
                  <a:srgbClr val="FF0000"/>
                </a:solidFill>
              </a:rPr>
              <a:t>user interactions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B9ED1B3-4F0E-4323-87AA-B5127984B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081" y="1153953"/>
            <a:ext cx="3586074" cy="3201164"/>
          </a:xfrm>
          <a:prstGeom prst="rect">
            <a:avLst/>
          </a:prstGeom>
        </p:spPr>
      </p:pic>
      <p:pic>
        <p:nvPicPr>
          <p:cNvPr id="2050" name="Picture 2" descr="data:image/png;base64,iVBORw0KGgoAAAANSUhEUgAAANkAAADoCAMAAABVRrFMAAABsFBMVEX////irluum2MAAABeXmCXhlLH6v39/N6GXSnJmFWxnmW6uLm0oGZ6eX/lsFzqtF5zTiJFREKkpKR5eXsAAAXAvr/OnFf4+Pjx8fGcilT//+WWhlbq6uqqqqqjo6NOT1HW1taMdFB3a0WFhYU0MSG1tbXg4ODMzMzE6f1WVlbYplhjY2OMflGWlpZ4YDzIyMguLi6/kVHY8P1sYT87OztwcHKDdkyAYzaPbzudeUImJykPDw2lk1+ogkUYGBhCPCloUS0pJho6Lhz//8EhFgAAABBUQSMADBOwvssdGRCHajlkWzuv5P9GNx+bdUMSFBBTSi5fQR49OCWAaUpzc2crJQsxIABQSShBMBN0WSkmEgAhIBZlTCFLOiAPGyZZUTUfJzAmGQA4NC5ROAaNm6RjRxSNaivP3+0ZCQA8KA5PNRkfHhghHQgyGgBBJAAjHgFeYU2+v6wUAADIxpf9+cvg4cgpCwCnqJmPkXDf3qg+RDh5d1tXV06JjX/U0Z6hn3eXdAH/xhb23xNbRQBvhpBca3PPvg9jWwCtnAuQgwy9khN8o7WWw9k+WWZTdIONuM2vR9+jAAAgAElEQVR4nNWdj38aR5LoQSXZYjRvxggYhBA/AgKZASwwvxmGX5ZREEZCSuzYwTJ2snuxJWd37Zyfk+zu7btc/O7d29zuv3zVPfwWiBkEWK7PZzcGJNTfqerq6uruap1Ojfid676dLevYj5dhTdX3XDvZAir5gNM/6uMwwBFsLbpRM5EwNGKxWGMb6Yy+4Q/9cWjk7OD9GA27spggZssxLJPznKDmBtkc0LSzzBLEP1LbriZeqNlySygMa28AxN29j4LQWmLwk2Z2bC+8zuKDhkJG2VBviTaGPw9Jlr7fzH7cJk4pbtjukCEbkzRDfpe8vwNVuwK2JH2a1qiDao8M2ZbQJE06nQUK1BKJwPLHbuN0koUV21KfsKFziAfBw3ZY7RD+2G2cToKQHCBDVcXgoY3tvvR8qkO1FzyDZISN6b1gW5/oSK1zQm0ltzRe2BJ87CZOKbvo9oeV1i+5T9WB6Pzo9lcuIftUgyudbkOSVi4xR9YOF8LJT0XisLIyUmkMyy7lkg3Y+dgtnFaW0TleUBqhCsUKR2SG4774OxvuXV/Ym1heDrhc8RGfXw8JY7Q/MFgzRFWtc2QqFWqfNaA3cbNu+S1Ob2AfoPrwq5onmawheuQjtv1yWUPn2OlpDM5n7J5GE6m2G198RqQBvp1di8/pTbjiiAT1mseew3kPkVABwHl9JwLUOa7YEIrN2WMFM8B5oaZQffbZF+Q1ldf1hidkxx9iGIYq1haTILJ+fblQoGmzIVuyVgIwlxqxzzryRQONrRnzJEN24iVZhumZq+chmBPX3bfEJU/rBBnMJ60vPuvDQps8qtk7Sup0QobNhVqvcUKwe63VRcWEtiaVG3c+68dCB1KKrbBDUOhavpLg+bLT/bEbrUp8UC7eQelhVQFOPOgl+qHIKIBTbrPJ57/+ymqLH+oE7M4XHZdRbYWW2K6yFM/SIMmtL9/cPP+UAn+ruUzJ7nxWOzGjDdr7sZilEPEs2S/fv7t5c/Pm5pvgx26uFslXEat4igAFT47t71lsCHWV/eubd5ubmzcVgU/GFlHyUKyjbzxJLg1i5XDEOv/xpy4Ukc0/WT52c9XLDpDRuWYfxGKT6C/+Aj/d+9eb/bL5/tOZ1LhBKsSSNtuAf7e3AL58s3kTyW4OyptPZiLqgNaKrX8eQ6ywCZH36C9ubsK/DZO9m5x93HKYAsZ43GgMBE3OtZ2P1DFNkCRcnWAfsUiC/8t3SufaNP5w7+bmIFl+1NdsOIIkwIwEvWFvHIYkHwy7F4yls7ogRMFW2vFgEqP3yPt3HZjNv/7t3vsvB8n2L36Nn4Qx5WLqzgsSzsSNruW2BFzGeCRP6KTgQj3PVrYaolxKqE9cPOldb+Avmx2yH/8N3+rX2psLWX4rcpVlkee5dDkbDwSXhyS4HIhnieq8G4sCs8DrlbYsLRGfkccgAymwFe83O2Q/+rLwro/svWvoW3YxwpR5juNl83NXYJCJSPvfLgLnXUyfC8N2W2E2OoX++ad7lOeNz9FRGpL9WRfsJ9v8q2nwWxwAKT2n13Op+y6XqweV+F89SVC8QASNcgE2aV2Glk3BakiwVzZkfr6n+MH3lh0wdq3xTwGAN31kPw+msiwAMq/X6/kBsH6sNhxlQ70F5602f5YkdmwrRFvVs9VbFcHQGbveQB6+aXME//YjSP06ewcDnWULIEPAuGg/2AUuIvQTIzqo+fY2H1RDNluo1QTp7Nat1dXjlCCc/U2JN95hh+hYY/aHH7D79ans/WBEHIQiAdPz5bgqsuWANN/FYS8UbKGaBNkg3LpFyM4OBWKOSiT1TdeD3IQ/3fszvOn5xs181tl95ht+H5Q4/QWVjbVGKvk5Jp2tRijEcMLvdesc31Ow1bJsEAxv2+b4rtPNbr559f1P9+7962ZPZWc4K6U9bcPpQt2aBUrGP8kOkCHbgAdJ9A0F2G/nZo80SAiSRVtrW2Wr1ahBFNJ/akN0ovvNL+Uo+pVuULz57pWgz+Aj0Vm9AKcHmVSUguk5YoyDHn/Y6/fejIBjTmBhnB07lKmx91sFbLUqGPSi8PaHoSjxkSAc/rmLtvmuHBX0vFACUxbqBhyaeQVML0rGUWSjxQWJOZHtujvW4IY22K26IOj1grx/rx8NVSYYiCbvkbc3N9+UowaiIH2ReMQ2FFWZCBrIlue/bmXN3uqQFQmZKKR+7kPbfPNUMBgMglz+ETvbT2/+8tRgECkILwu8Xj9ANtIaPxpZsGOLq2cHAmmzoKC1Pf67UwE7H6IZDo/r9cqTKL5sK4rj9APCvY5oIZuXNXYk/L87YKuvZANtoUE4PP+B9Cr0Ie/PCAknErVRMQj6IaCu8MVn6skCc/Mgbdnt+EWUPdKBONSEQYg+/fnHH35489dvVgkKdQ/EJhFPHINFxzMY8vqXSARGbsubmfj7wFbLBoHnEUDkEMeQST1dlVFHAyjj1NVWWuWZWrIAGOcKtrV/3APDqFFMl8jAK3NUQwLpXpeiDCuN+BB15piH3XmCWSN/6IGtHh8IdYCiKBIPwelFIhOUdEFpMqhSWjAO883FGr/us0V0IIcgl6PDHk8b2iEYVaAZIT/XaUyiv5ORCORQEOEKWBTtAOIT7TEwctl7dhKG436w1VNBwLk+P7n1l6NlIDIJTZpvJ9uFswGVHd9BsnT5qmSkr+UvN8jsfDeXbMGLAbDVVxl0+sXilcn0vFi+1CKzc95Q6KKdrI+MTGH4ygzIMKJMQd44ji0755HMMWSLq7dKwqzIUG1CGbIjTTJwv1ydq/uwwt4g2OpZhZAVKzMhIxOB0ig2I6TQxcxzLPNSv9hPJqUI2cHVPUiHTZ+pItugTT6Xovj90hzXFTegPNTLbsEhTqi5DMyKjMTWch32+8KtOBRJTMMX57hz13lBZWWIGgwkWp8ZGGUz4MQ7a6Rwrv1ylD42TgbT5CZelA2Lwxl2OiyXrv5nq8MqM5sNhEyE6FWCq4tsvJg5RcUZ489eZtpxGydAQDOW3xsBnNe6SF4qHh5/6GrYMa6+MpcxsMe/WsrMlEyBSwNU5F7KRNS8s243DoGwA2XNYnGQpblxQ/3asDHecsUrlGwmQ/UFNhHk/lSQeCRpciFunBk4Hevr6wi2toZw4ey4CXl4eJQGd6RIJ8+cXJ05GCETBiyhpCmLGgZjm2vd6Vy3WAhbYMwm+/BgkL/6bUJ3P62kBYYbMRMyoTRoCJrIEmCiXN4AXRSWTFRv2dFOyDEY5d+CjS3IKGR8KT1zsgtS1UAWhDCCOcIR+PDP327c/u0DEDRLYvSY6KfDWc8WHfiOrGQGuIPS7DvakIiS+n62nF0nCluGfzx4cPsGyt0P4EOlhcckiIxEaV2wINnnEm2TCXMwx2EyiKglM+WdCOaMPP/twYMbitwGLyrNN8Y9bgGcdU2RrGT5oJPN4cqpOSsNH57aaN8LFAwSutu3b3TEFSDmOG4q5M/Ci2OyFvgIAuT5hfc6ZHy6OmedYaCjMiT20T4Whn9YddYu2N0PEUIWGZtiDrf3nygDg/dxV2ezDkMukmVUrgr6qVd0St7bD3S6u120X88JmWu83q2W9bDD3X4RLHZzi3zlVIM58pxm28V5qapsgTVrJF4x+9937z64q9N1zfFXCV2IJThyF9FFiae6ZGgs6n0IlyoXL8mHjyY7VTf1TJBO5ggcPXigu3sbldZB+x1xjuj21ZHBQS8fzJdVR1hcSuYNWlRMf0lS1ahd8DpwfAb0inett1FpN6YjO+yR4SxDrdK4Ms/zZW3dkjOoc41ZF7HFo38Qd48Ks+o22kr7XX5NPdkGGai7OXyurDZnwBdTnKxxGs6nVeWunNQWTftkgEaN3egp7dcs8SBBdWR+MlD3yKIgq9VDsXQqatRZXU03s0KQqOzl3+kIfdt6F+msitI+xKlvVHdyfWeATM/Xjya2llfmJTzPawRTNztTVOZ91gk9UGFtz3/3g4uOZ8N72kaLb5AMo4RJgQiXqh9oIur+4oEqY8wvo8rWUGWKnm5be04kQkNilRmH8J6hn4ysO1zuRLiDlJi+M1UYVlVzfnkHwutOX3i/Gy3e6Hl+CNO40amKzPRKGCBDeyxdTlYnTnEKMgxA1OwpMGVRZRbjrw86g9jtruf/HBzoG50qj2cGT4fIsDccXNZurhjlRa0DGRG+qqpJ+aDD6fNBT2U3blPPj07kdxIxRq/Kk+uuyhAZWVG5zB45sXRapj+gbSGRz6gazNzgRZWZ/ruPDN3+beJE7saDhCygbq+dNVscJsOhqnRZEzlOpExcJq2FTDxSpTInoGO0nP/zQW/u0vb8utvgRGNcU7meswEpuidioOn6if6RgslRDdkuDIZVTWCCEcf62nq/MXY9fzhvod3MrZLs8AIZCbImT2f4lCw8UR8/G1Tu/cNh2mFJfBgkU5wInVFbAiozlm7IGC6QoT1KE7cWYH8rq49BuLI6X20F07rPUv17vzEqnv+GA4gt+mBdHZkF5Is6w4Y065MbrSEGQVtUl/Z242i25hg2Rho+7lOVmdSu5jhoCGIwDM200PXPMmOM5q0yG7cLYYfFGx8mQ6WFgWYbVa8Hh8EwikzPRy8f1bSBCWa1xQ8wwPBZlv9xkew7Gn/gDEZtvjIBwkgyMqqlZ4TGiZLq3XFOCcm++ftFMpeRqMyhfgnf1Sa7uMkKJ1OzQePEqvrd3uH8+tray38OO5C7dDaNjlF9fZlsaRwZCRpmkX/kBUnDciCSWXxwgexzxRbDGraTmE8VsmHnSNskQ/FKW7GULzFrWedch1Fk3wGJq9bW8up3XWxAcTwZuhFzSbiS2jh9CjQdPFgDJ5INDWe3913ULwY1bPn0w51LyLCLVCCtcTtg/6/zchXUjqyK4OzMYvnmwwDZbTP1HmiLGnYAudth4wjnqLQNJ1WlqMasQJcregqgsdbNBoZQOBr/1kf2GxjXqEhaVoJ322HjODK0SLSnoqjZJMn6ewmgWNR6UkQiixL5512yu/9s9zGLS1NFMQfNyY1xjp02CmU0SQ1sHMfr5YoZqqmoIKuc2nfFS0INRz7/edsSP1CvSMdoTfsHw+3galxHa7PJZvOhXpVNIhUvZCoA5qJM98E/1LhNwq2QBGH/w6+/fnBBYk0BM2ncCm9SQ0b3G0nYI7nL4YiuRLmITsNcOTQIdB88/0TrfiRXnLqLtXAiEEiEFS6iMZVg/rUd6kATe0K7n43taIqgfZWhnKIncC+OcRxRFS/IxTLZP148jNJvJd+IsbDGzfluOg0juwgsFgUL6Yyqh+gduoKWdeWrB4dyNEoOUYijmtzfel5IkUI9lQOZ6IKIAsTzomjIpOp0+b+O81GKJShzN5w0aN2F6myjdcRi8UJe/eOBRsgTa311UpJog/bKlTs4+xf0Slu5kZBobEKaAphL9Uoxlc5kMgepYqVcpc+pWknJUWE4WOO1b0P1wrKvqy7LmjcLJg0WHazaVmyKrITsoaSn1iicNM0AL+vFJweZKHnmPcYuJulK0XTxtNSpFUUwq/XKnUOZHp65eMyEf6F9D5kPwOV1Onw+h9PrAljWZM8WCK10hSHCsrTsTg4pY61CqdlsomJQL1GBnEroUyT5j2iIRuXM4WGGmHKPacThGb44xZGsMPzHQzDfJ/YkeTX2U+t+zdYBGyomqlCyTC5ntydjqMvSebVMjE8m243bQiBFsUdEe6o44vQM/0Td+sKAxP/Pv//yf//rP8E1TSUH7+sxZBchSb0rospWYbt5JJVOiwdp2UBOmvAqlmP4lPZDxhvw///9l19++a9n2rF0xLmGJpKNoFzK2eyeWmt7n5TIwv6VnrTcxh9or6jnAHj9n//vl/+Y8nRypGXTQjbASKw1h6baKtyftHbBp7XX1nbFg0HX8/vTbhQPSx2yy+q/TiKUJu1C4w/AHAmEtRR22YJlk8nkDajcHDHi95NXIyNwyYkr9nzK3Dohg4PLqyaidfuca15ImIKu+HMwet1ToRnrtquSsYWJC/b8kyMyZCY9jcmRHzl+/ugRwP28uVpJy3L6DIzTHJx0wJV1lpuc/+frJ6TuJcPWJ+Yw/M8eRTFs0wuZOpzqeTpt2Jtmg/8GqSJ6JTLGY568sAE1UhSYjU2cN/rhgG+HAryhrDwzzjDVOd7g6yuSsaWJaTtOwO6cW2JCk48gPKdf1t7+zhUBQ2pOjGpLo7Rlt+1Dpiazg2Hiik3GTL4/NzkzF35JS8NEO79YPeBFwZCZ7oQyLf06PRkTq07MIfD1AvnJ15MThXSLDZfpLJTwqQpOyaNvpzsuH4Yr6Yw9n7ioQYyRWWIbk/M8OyDSB9E5DsFlKtFMEYzTnRDaIqV4pifLTd5+xqcklngP98S2OB9TY6x31hI4HOHL5alrN7gaVyBjYqVJtqjXg4dhk2r8m/eYknVPwfGVOzgCRKeNsBx/vArZZM/Ip47IbRFqItu1V0oJJmivEIu03/Fak3rdr4Mr9DMVw7QIHtambk+BVfGzvFShgxqfVhCncvo6kkyZnoyJTTywxj+R2JzaIlAm0tE48f6zCpneymTJVRTkaa0xIU1PxjbrkzbVoWNcqqo8emBdJ0rin0QSLnO5UjWnac2VR9PWSDGWp+9ntokL2XyxybzOq8nrW30ReF4l+QcI4AQmIslKqZWK9nN47S9UkiEaZ56KMLVLuxlJRRoguZ2dDLbhMAIEIU3KrhSfJUymBM55iql0+g7sT3ve1a+EV9ORxcjKmpLRasuA7xAM0dOj7cmxkR85GuB2AylMEgUjksXLerlYrpaK0W+mBNNZYJpsQVtwmIL68bffPvr+ayIvX5RLpWpVksx9qciJ/t4fhIdJ1pPHoEEW0tEDM5lNm1N8O/c89U014Ye26cmWYvYj+N3nVNw7bvc6mLORSNzYlghSBSDgvuzvbyWgHGIZxhNBp1/Zg2I9giozZZX9Q6KYnrpMm6vWq5GqWWUnLTZ3cv/zu0ToYwLIx3tkUiS/CycA8fWxrQvD6xCpgczEcGCAfS/OqAOELAhFxYFMXz2qkwmZBswDS3Q++evdu999ZyV9FntMT2fgs2L/CUGsgM31jYJzwB9DSm1nSib5dLpsPmgigmb85PDwCcSndyAr05JhyJQkrWJD4Pru7ncbaE27OmtWikTaGkuQXpxbwpDb7tkGWPYNNdKXlULdKxYIWRy7ZDxOVGYKJnYS+wDZ6StuKFHjVGQ5qCnF95ncQ0CL1BnD9FFlFaVlSfbU1GCZ7RZZGFkhhbb7r4ZwPHuZ7KsHH4votiIuko2jZPErVwBIfDV18mp7u9euGlpkUBlSHZAlZHEyivlRZWytRP/EEkvuvYg7FMWtIdfAXQux/QDEfTpH2xilK5d3jHimTF7hWNZa6l6YgBaZ7/SIBOSz2TwNY4MNlqQ/kjblyhaGtddQcT73egQGuGhvdRL3nndRssAUSxyDstXN7BO333e1w2TJYd9pdWu7M7nCvlv5Ti+xR1q6xQ3keTFmKHlWlLu60LuTIe5hqL8mPPm79hO6T8wCy5RMunLVuTXoJfYZNnSS1KI1xlYzbyc7jwOfOm2Ov22NiOZqkM/YQjYL0KI9md0ueMwlOzNY695eI6tk5JddkSAhU7+Dcax4H3bJmORRM8mMILgMjrU3jjqKY+20znBcUjxIHPJUZUtsy6zbcsahQX6OZWOt/j/CLoVaaKBrSqDhhgB1IK5po+CeZBttMlvs6GjI9FWyLSW3S8r9EMxSfd/v7A5ocWhRdTYaNEDaccEJvfSj90eUEv5ZR1dBXghSMunKdaM2lPTOii15DjGGNk67MGyudk5viWBw7O4LQojKmFzTs9TOoLoDcBTr3JFBbtMhvnJgRTOSpWQzMMYd6kBsKwVoKCXo7VPOrRl7QyqgRlh7db+jswiqDC3Uw7InnRQqCepPkuRv5GyexxAJD0W7EKFkxit7RiXZaIvBdojcfsbktptTZ1TZXHIbQyl26cQc6aiMQa+SRL/v6SULNhzLZEmdXDwTvji7AUVncPWS58uvbbZQ6UjJOOKY1JjGGvvgYiVo2WpA0fIkWjbT22lzg9a1gdOCcfU9cDhL5GdQOttcsLXaV1is5GrY1a4ARuEYe81ckiCL/kPKeWA7p3hN1VvclkGKwAwKjW5BoVpSbnpA1UFIy0A9VnFsqHUEUlw6KXVvp2W/Uh3YriWWvTO4G2kNoGZTwLrPdxZwS/TKiEKue+1uctE3JbuqqDASOKJNNmYFRoRtNWu2PguwL/a6I/czEucnj4gTMXts06/njhCGHbBsZr5FNgfFasJR2lbyJM/REk9WLt55OUth64u7BNoNR2iJtsZJqFRQ1qrnScZ4FnavmFu5cgQH6RhV2LzJ7Au7KzlfbkfCZrM5dMU1+HE0A5cuzrkYdk9MnVA4VpJKdPvmSo6ZkVCsJbunVot1J2LM44VdKezqTKZtIZAKrRiKp0+SnsslOSShttiJ4HOKNRuxpCd20kyyyk2tnnkXne+JsZOOsyXNUEBptPAhU/HEsPt5PIVzzxBvT5QfhEar1Tqhv63Iycl2k25KjjEs3TKYa8D29vZJodFY3FhtzZY6k84khrE2W45uzyTNsS+xZhyRPAX2crNjJTtqI7nN9gmxvpASB1PBaL/WahROthd4kfwWNHpojd5Nx2xtm81t49Q3eTIhjmQkO/mx7aHghWmG+t5hSyGK/HCudaMHxdnZc0UMstQhY1tSjkmSbFqyNCneGknGhM77nwjjoTkDpra4sVqH89tkBy1k3rYpPaOGYGythh0/2Rzl9fravAQK2aBqmVhrgCxJE1hMaIFBcSTW6niRlZWQdO4JhZIYpCdtdluhhi4udmQfkhV0e+Q/+BO2HP7TbM/lcp5mTpGl9kbjQTLylPAhMLmFjdXYz0rbUOqQ2UI4qSIXo1cllGbzvNksbZdK2xelhNI8Pz8/QgFzTyR8fY6/1pQGrHFJ8uDDyC0xVfeiyHzo2Rv0wu22HBU80FhitQrZ7p4j+/rtdETDkRAHsa4tMgV8TM1zMhTM+bKRnngl9IchqdDVWhK6k+DppNsdz5Pk/8mt66HzVufTxQXFEer0QxgQK9LCSfBsJp9MrlGKYTgSqjWlrvqY3PMFgVlB2S2RNJ+T6UzyCJIzSIO0hc15CtgdG6E+f8ouaqx2t5dx0XWYY7YGFGYb7GO0yLADCy7s4wVd5unoefxtgO2kbdrtBapZawu6RtjUOe1jWykcJafexqNBFjVWKxs2cV6GnmNl+o0TGiRnXkgCy0qCRttKsgFK7nsBZOxiElhbGEWFGhJIsZXuWD3PTAghqy9krF4DWwzOG0lbLwaZNxmzmHl1uLriCa30Yc3HhQyss4fUVZO8oizXB6nmQ8YkB+xgITnwbO0i2RxcCPQ/LeblAubVvSN18yRjPM2BKET9YtP04u4/Sj0/shKZdfdexq6+/jxRHDDCGGftHJnQXr3A9r+eek+weuk7ST0/MrYgiwNKyy0gB+76ahTZjJ1jTtLzqf7MFruAeTWMco0zJmNiRZ4ToS/5yD6c6nYfLWIFzwiwGbsQZl/mUGl97pGtzX2sHu0aZ0vG2Mk5OU7oUxrjmXtqzgIjwXouZCB9P5yr6r59yTIT8R+kijvHl3tJdCY0dxfigGRylNZIR1NSbKFQMqksutRarUZ3saXRqinLM/T9Wqyz4tRZYGoLzaySWnu88Bgg130WufneCqnr3mLREZo9rVarpVK5XK6fVipFIqnUQTqdychEMpl0+uAg9YS8X1Gk2JPKaflFVTLD0LeKpAJYwh/Bf/7xIUq93pjxtZAbw+OjNbB3TK9U+TqPz9BPL9IyiPr20Rae75U2GRB+rIwo2UNKh8gQJ5u9/eTmMire4Czd/noEzK6EY6ebE9vxln7fvivGRXd6+ZVigBoL5U8Qjhcr0x5jVCc+eHXr1u+//f4t2keEHFWBPyjX+9z6Q/cPb7XRZgmmP4DglfdfXirxV72rpY67lxbdunUMgV5m0z9jNDTEt/vzTi9C/910HaxbZ0oP6EOrzA6N46OPNZWinE7Mx0NQqK7vwTXsfbf2X0W13rQ9jstQgeUFZLqNym2JbTk+e/USYFSZlI04rSQtXPAj2qqkor4qEF/ImvQuSGfHx2dnj18pBdLi3nEFMIOQIsX7hitJG9Tf00RKUb6A+ILy92R7ZlukYHj3MitZh4cj1CbuqxsOcLiLFgEC2iqHXk3cFofDsqMiYvO7oCIP9zZOVnOtA6rrQIJIeL6O/gqylidswsCdFnxx4h0rvCg/hvsm98du/qXii8OjgyipEEdtMFoUyP2l49E4gnUMZtMirXBK2VkGUlkzKmAkKQgVSRZFGIlGIknRkH4Ez6esSbV42XJm0eE8qqRIBcMipEUBDjvhsb4XHYtyCucoy45FbV2cjWxYwglXvu1UU3oBisRCBZFWNYzK6VSxRGqOhT8BGxwl1g23L+ySAGQuCoPTL5yNLbuvrSNUK/7wmcinn+m2/Dh+4Cxr3RKHAyG1sA20cxTvmaAX+1csrQFSYmAGR44+tsRT6CffDnCEwSAUF7fhaE6yAVEDev7BXhV+ZDCUP3WDtIBg0EeH9zxASojOOGGzcPEeCwbuyfDaF2TQiSxuc/Bc5PkBkg1vebC8xfF7ynJN10W2sJsJhuGlr0iG7xY12tr1kZyb07frXuhprKuK72vBIKaGzm77gG9XW/GHn+HI/fWLvbd0CI87Px0LXX6CZI+GUofPZG4viFO/cByOSd12Ui1bFKJpnHuC6ROJTYjPN4hDl2w4v+VFcNHCKyLfzZTQSJlMrD+NcS78Eiei8uBWjg0QOC6VysjCxfsfOF6oq71b+6OKdb+IZKnn/e9tBJ7SqrNjrhngsAvGFYv0jzk4fR3EC2nsZo+pEjD2d4SDkX2A01QmKup7dqjcNtB9ycuQter83vtorkGMUzauId8OkG6m36OjpR4AAAIMSURBVPPqdsPL6ATfvqpUKqdlOqUpFTOdTsaL6WKleNi9U4Y3QDwBT2WDIVMBoxFd5pXr6sxY1oBcACSIODv7+ols0PcWlsRohtzF0Twgt5FwKZCKd4pNKHaK63Mi7NFbMchaExyk6ypv4luQWIwgZWhyVZZFjh/oVaTNnCgXzVBKiym4Q689lqHcScTylU4BVVqHkc9cJ68ShL0Dg0AvbxjnK+idN6i6kmKGfBS6RcB7TpM/rXN6vgiJ6zIzWB6ZDR9Go0OYudjm4KURhZe5jFmkFyi+XUzCf5J4lbswL+PScwZZjkajmSqUZKor1MzFYvsIRZd2ZfzfNQhP/P233o8Dk8unFXSTzVSqpNzax6fgyYXUJF8BUW+oltFyr8NUdbmiYjmNDGL6cokM2kUgV6ThGJ3qZCY7HQ2dB5Vv/+X3C1gvnCj00vuJ5aEViyRdixPNUMTBOwWVNL0QJ5quGOjVRlwaTH7LjlW35d65BraoS7wS1C6A8qQ+Jqd/HclS1ezv37+/v//s+fN9HKll+aB0vUYycrGzMLjhY3A7SOcleb8C6aghBT7dztque6sXOvudAYI69/1xmmQDXfTeixcv9l6+7c8Mv3z06vHZ8dOnT4g8fVqppA5lQwbiLvxs9B7hrWvgMgbF7wiHvV668capSLgtXq+XVH4zJRLBQPyZGe67HARg4WmC/wGnAI6ua0ljcAAAAABJRU5ErkJggg==">
            <a:extLst>
              <a:ext uri="{FF2B5EF4-FFF2-40B4-BE49-F238E27FC236}">
                <a16:creationId xmlns:a16="http://schemas.microsoft.com/office/drawing/2014/main" id="{41B0AC67-4137-4FA0-AE83-19E00C1D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618">
                        <a14:foregroundMark x1="91705" y1="37931" x2="91705" y2="37931"/>
                        <a14:foregroundMark x1="88479" y1="31897" x2="88479" y2="31897"/>
                        <a14:foregroundMark x1="82949" y1="41810" x2="82949" y2="41810"/>
                        <a14:foregroundMark x1="94470" y1="42672" x2="94470" y2="42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42" y="4520164"/>
            <a:ext cx="1433025" cy="153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6B29017-4C66-4C76-B320-5F02E12071CE}"/>
              </a:ext>
            </a:extLst>
          </p:cNvPr>
          <p:cNvSpPr/>
          <p:nvPr/>
        </p:nvSpPr>
        <p:spPr>
          <a:xfrm>
            <a:off x="397162" y="5368833"/>
            <a:ext cx="82480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i="1" dirty="0">
                <a:hlinkClick r:id="rId5"/>
              </a:rPr>
              <a:t>Considering User </a:t>
            </a:r>
            <a:r>
              <a:rPr lang="en-GB" sz="1400" b="1" i="1" dirty="0" err="1">
                <a:hlinkClick r:id="rId5"/>
              </a:rPr>
              <a:t>Behavior</a:t>
            </a:r>
            <a:r>
              <a:rPr lang="en-GB" sz="1400" b="1" i="1" dirty="0">
                <a:hlinkClick r:id="rId5"/>
              </a:rPr>
              <a:t> in the Quality of Experience Cycle: Towards Proactive </a:t>
            </a:r>
            <a:r>
              <a:rPr lang="en-GB" sz="1400" b="1" i="1" dirty="0" err="1">
                <a:hlinkClick r:id="rId5"/>
              </a:rPr>
              <a:t>QoE</a:t>
            </a:r>
            <a:r>
              <a:rPr lang="en-GB" sz="1400" b="1" i="1" dirty="0">
                <a:hlinkClick r:id="rId5"/>
              </a:rPr>
              <a:t>-aware Traffic Management</a:t>
            </a:r>
            <a:br>
              <a:rPr lang="en-GB" sz="1400" dirty="0"/>
            </a:b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M. Seufert, 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S. Wassermann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P. Casas</a:t>
            </a:r>
            <a:b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Communications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Letters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vol. 23, no. 7, pp. 1145-1148, 2019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5AE21-188B-499E-A6C0-09A40872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2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98FB37-DA9A-48AF-AE35-48E87BB47B83}"/>
              </a:ext>
            </a:extLst>
          </p:cNvPr>
          <p:cNvSpPr/>
          <p:nvPr/>
        </p:nvSpPr>
        <p:spPr>
          <a:xfrm>
            <a:off x="2521067" y="434109"/>
            <a:ext cx="69632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lb-LU" sz="4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Thanks for listening!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A54FD-47B2-47ED-8BFA-BA5C14CAC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383" y="1625382"/>
            <a:ext cx="5252635" cy="3466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2D859-77F8-4BBB-A1EE-F4FBDB3C8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09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49D3-DC2B-4D58-BF82-3B1FE4D1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QoE</a:t>
            </a:r>
            <a:r>
              <a:rPr lang="en-GB" b="1" dirty="0"/>
              <a:t> Monitoring</a:t>
            </a:r>
          </a:p>
        </p:txBody>
      </p:sp>
      <p:pic>
        <p:nvPicPr>
          <p:cNvPr id="19" name="Picture 23">
            <a:extLst>
              <a:ext uri="{FF2B5EF4-FFF2-40B4-BE49-F238E27FC236}">
                <a16:creationId xmlns:a16="http://schemas.microsoft.com/office/drawing/2014/main" id="{13F2B0C8-0E5E-4CA2-81A1-45F42B5CE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2755" y="3776822"/>
            <a:ext cx="1326285" cy="132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FAFD01-AF64-4A37-AD05-58AF1AAC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267" y="1826089"/>
            <a:ext cx="2607751" cy="26077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310A0A-DBA0-4283-B319-6FA09B3D9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52" y="2928766"/>
            <a:ext cx="895051" cy="1639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770FA6-4290-4138-B262-5677EFB618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80" y="3578093"/>
            <a:ext cx="695040" cy="4893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F5ECC0-9969-43C1-8786-5F94632FE3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75" y="3873141"/>
            <a:ext cx="1727501" cy="22355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FE9A49-B988-415B-9150-0540DAA8B8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73" y="1196451"/>
            <a:ext cx="3523610" cy="2349073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2BCD16A-E12A-4B25-AC52-F10E1EF3508D}"/>
              </a:ext>
            </a:extLst>
          </p:cNvPr>
          <p:cNvSpPr/>
          <p:nvPr/>
        </p:nvSpPr>
        <p:spPr>
          <a:xfrm>
            <a:off x="2920181" y="3215148"/>
            <a:ext cx="4608118" cy="2277151"/>
          </a:xfrm>
          <a:custGeom>
            <a:avLst/>
            <a:gdLst>
              <a:gd name="connsiteX0" fmla="*/ 0 w 5142271"/>
              <a:gd name="connsiteY0" fmla="*/ 0 h 2277151"/>
              <a:gd name="connsiteX1" fmla="*/ 609600 w 5142271"/>
              <a:gd name="connsiteY1" fmla="*/ 1750142 h 2277151"/>
              <a:gd name="connsiteX2" fmla="*/ 2458064 w 5142271"/>
              <a:gd name="connsiteY2" fmla="*/ 2261420 h 2277151"/>
              <a:gd name="connsiteX3" fmla="*/ 5142271 w 5142271"/>
              <a:gd name="connsiteY3" fmla="*/ 1288026 h 227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2271" h="2277151">
                <a:moveTo>
                  <a:pt x="0" y="0"/>
                </a:moveTo>
                <a:cubicBezTo>
                  <a:pt x="99961" y="686619"/>
                  <a:pt x="199923" y="1373239"/>
                  <a:pt x="609600" y="1750142"/>
                </a:cubicBezTo>
                <a:cubicBezTo>
                  <a:pt x="1019277" y="2127045"/>
                  <a:pt x="1702619" y="2338439"/>
                  <a:pt x="2458064" y="2261420"/>
                </a:cubicBezTo>
                <a:cubicBezTo>
                  <a:pt x="3213509" y="2184401"/>
                  <a:pt x="4886632" y="1542026"/>
                  <a:pt x="5142271" y="1288026"/>
                </a:cubicBezTo>
              </a:path>
            </a:pathLst>
          </a:custGeom>
          <a:noFill/>
          <a:ln w="825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B4DE17-C4C7-417D-B5D2-71BC4FFCE5F6}"/>
              </a:ext>
            </a:extLst>
          </p:cNvPr>
          <p:cNvSpPr txBox="1"/>
          <p:nvPr/>
        </p:nvSpPr>
        <p:spPr>
          <a:xfrm>
            <a:off x="481781" y="3445419"/>
            <a:ext cx="2006511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/>
              <a:t>Service/App KPIs: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Rebufferings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Resolution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Quality switches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D2D5F9-2A98-476D-BFCF-8EAF37F1F0C3}"/>
              </a:ext>
            </a:extLst>
          </p:cNvPr>
          <p:cNvSpPr txBox="1"/>
          <p:nvPr/>
        </p:nvSpPr>
        <p:spPr>
          <a:xfrm>
            <a:off x="2810998" y="4949963"/>
            <a:ext cx="157876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/>
              <a:t>Network KPIs: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Throughput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Latency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Packet loss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9CD333-5EC8-4895-A9F5-F69D8E4F15AB}"/>
              </a:ext>
            </a:extLst>
          </p:cNvPr>
          <p:cNvSpPr txBox="1"/>
          <p:nvPr/>
        </p:nvSpPr>
        <p:spPr>
          <a:xfrm>
            <a:off x="8896575" y="4513879"/>
            <a:ext cx="1641475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/>
              <a:t>User KPIs: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Satisfaction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Engagement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Churning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97B5B9F-D870-4645-BE3B-D7CCD19F6B8E}"/>
              </a:ext>
            </a:extLst>
          </p:cNvPr>
          <p:cNvSpPr/>
          <p:nvPr/>
        </p:nvSpPr>
        <p:spPr>
          <a:xfrm>
            <a:off x="5275959" y="1081038"/>
            <a:ext cx="3197580" cy="9930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EB20352-EE82-4D0E-B7D4-0BD345DA0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759" y="886637"/>
            <a:ext cx="1133873" cy="11338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F7FB2C-D821-421E-BD56-E18895016F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08" y="1255348"/>
            <a:ext cx="1133873" cy="113387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B2F8465-06CE-4132-A40F-0DABF3B63934}"/>
              </a:ext>
            </a:extLst>
          </p:cNvPr>
          <p:cNvSpPr txBox="1"/>
          <p:nvPr/>
        </p:nvSpPr>
        <p:spPr>
          <a:xfrm>
            <a:off x="6186147" y="1166858"/>
            <a:ext cx="2198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/>
              <a:t>QoE</a:t>
            </a:r>
            <a:r>
              <a:rPr lang="en-GB" sz="2400" b="1" dirty="0"/>
              <a:t> monitoring</a:t>
            </a:r>
          </a:p>
          <a:p>
            <a:pPr algn="ctr"/>
            <a:r>
              <a:rPr lang="en-GB" sz="2400" b="1" dirty="0"/>
              <a:t>system</a:t>
            </a: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6CE6A2CE-12A8-4029-9835-332221114C57}"/>
              </a:ext>
            </a:extLst>
          </p:cNvPr>
          <p:cNvCxnSpPr>
            <a:endCxn id="49" idx="3"/>
          </p:cNvCxnSpPr>
          <p:nvPr/>
        </p:nvCxnSpPr>
        <p:spPr>
          <a:xfrm rot="10800000">
            <a:off x="8473539" y="1577568"/>
            <a:ext cx="1299726" cy="442943"/>
          </a:xfrm>
          <a:prstGeom prst="curvedConnector3">
            <a:avLst>
              <a:gd name="adj1" fmla="val -65"/>
            </a:avLst>
          </a:prstGeom>
          <a:ln w="793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9B6E1-F972-4669-8F70-2EAD2FCE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82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8" grpId="0" animBg="1"/>
      <p:bldP spid="49" grpId="0" animBg="1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4F27-4CC6-435D-8B96-0FE9448A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is </a:t>
            </a:r>
            <a:r>
              <a:rPr lang="en-GB" dirty="0" err="1"/>
              <a:t>QoE</a:t>
            </a:r>
            <a:r>
              <a:rPr lang="en-GB" dirty="0"/>
              <a:t> Relevant?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1AF3-1B3B-46F2-99A2-721C57162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77447"/>
            <a:ext cx="6276914" cy="469164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2800" dirty="0"/>
              <a:t> </a:t>
            </a:r>
            <a:r>
              <a:rPr lang="en-GB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Customer experience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Strong competition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/>
              <a:t>between service providers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Customer perception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/>
              <a:t>becomes more and more relevant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sz="2400" dirty="0"/>
              <a:t>Service providers need to </a:t>
            </a:r>
            <a:r>
              <a:rPr lang="en-GB" sz="2400" dirty="0">
                <a:solidFill>
                  <a:srgbClr val="FF0000"/>
                </a:solidFill>
              </a:rPr>
              <a:t>avoid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FF0000"/>
                </a:solidFill>
              </a:rPr>
              <a:t>customer churn </a:t>
            </a:r>
            <a:r>
              <a:rPr lang="en-GB" sz="2400" dirty="0"/>
              <a:t>and</a:t>
            </a:r>
            <a:r>
              <a:rPr lang="en-GB" sz="2400" dirty="0">
                <a:solidFill>
                  <a:srgbClr val="FF0000"/>
                </a:solidFill>
              </a:rPr>
              <a:t> attract new users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User engagement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sz="2400" dirty="0"/>
              <a:t>Poor quality (for ex. many rebufferings) </a:t>
            </a:r>
            <a:r>
              <a:rPr lang="en-GB" sz="2400" dirty="0">
                <a:solidFill>
                  <a:srgbClr val="FF0000"/>
                </a:solidFill>
              </a:rPr>
              <a:t>reduces user engagement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5CF69-E8FC-466D-AAE9-0BF8B59E3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0" b="93079" l="9925" r="899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73" y="1064799"/>
            <a:ext cx="2949047" cy="1552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09CA5C-41B1-49D2-BADE-7C1D1CD77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81" y="1258946"/>
            <a:ext cx="1164030" cy="11640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CB0280-336F-4447-B3C3-A27E38EB6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547" y="2045110"/>
            <a:ext cx="2376906" cy="1624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328D29-E569-43CB-A60C-4AD740C18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15" y="3106992"/>
            <a:ext cx="1551361" cy="196844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E054BE-E5AF-4C85-9C8C-CCE66D263F91}"/>
              </a:ext>
            </a:extLst>
          </p:cNvPr>
          <p:cNvSpPr/>
          <p:nvPr/>
        </p:nvSpPr>
        <p:spPr>
          <a:xfrm>
            <a:off x="1618389" y="4925960"/>
            <a:ext cx="5362514" cy="118083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providers need to integrate </a:t>
            </a:r>
            <a:r>
              <a:rPr lang="en-GB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QoE</a:t>
            </a:r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into the core of their network-monitoring systems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3F2625-CDF1-43AF-8126-AAE3301953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3" t="33266" r="33853" b="34680"/>
          <a:stretch/>
        </p:blipFill>
        <p:spPr>
          <a:xfrm>
            <a:off x="9791625" y="3523270"/>
            <a:ext cx="1563971" cy="15523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579C9-FB1F-4981-8BC0-AFF18769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49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A5AA-B101-44E5-A3A5-87FB2187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Impact of Bad </a:t>
            </a:r>
            <a:r>
              <a:rPr lang="en-GB" dirty="0" err="1"/>
              <a:t>QoE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E7EC9-3394-40E5-87AC-51DC6FC75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77447"/>
            <a:ext cx="6566263" cy="469164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/>
              <a:t>Bad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/>
              <a:t>QoE</a:t>
            </a:r>
            <a:r>
              <a:rPr lang="en-GB" sz="2400" dirty="0"/>
              <a:t> has </a:t>
            </a:r>
            <a:r>
              <a:rPr lang="en-GB" sz="2400" dirty="0">
                <a:solidFill>
                  <a:srgbClr val="FF0000"/>
                </a:solidFill>
              </a:rPr>
              <a:t>significant impact </a:t>
            </a:r>
            <a:r>
              <a:rPr lang="en-GB" sz="2400" dirty="0"/>
              <a:t>on</a:t>
            </a:r>
            <a:r>
              <a:rPr lang="en-GB" sz="2400" dirty="0">
                <a:solidFill>
                  <a:srgbClr val="FF0000"/>
                </a:solidFill>
              </a:rPr>
              <a:t> large companies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altLang="de-DE" sz="2400" b="1" i="1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de-DE" sz="2400" i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Amazon</a:t>
            </a:r>
            <a:endParaRPr lang="en-US" altLang="de-DE" sz="2400" i="1" kern="0" dirty="0">
              <a:solidFill>
                <a:srgbClr val="3192C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de-DE" sz="2000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Every additional 100 </a:t>
            </a:r>
            <a:r>
              <a:rPr lang="en-US" altLang="de-DE" sz="2000" kern="0" dirty="0" err="1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ms</a:t>
            </a:r>
            <a:r>
              <a:rPr lang="en-US" altLang="de-DE" sz="2000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of page-load time </a:t>
            </a:r>
            <a:r>
              <a:rPr lang="en-US" altLang="de-DE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could cost them </a:t>
            </a:r>
            <a:r>
              <a:rPr lang="en-US" altLang="de-DE" sz="2000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1%</a:t>
            </a:r>
            <a:r>
              <a:rPr lang="en-US" altLang="de-DE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of their </a:t>
            </a:r>
            <a:r>
              <a:rPr lang="en-US" altLang="de-DE" sz="2000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sales</a:t>
            </a:r>
            <a:r>
              <a:rPr lang="en-US" altLang="de-DE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and </a:t>
            </a:r>
            <a:r>
              <a:rPr lang="en-US" altLang="de-DE" sz="2000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 page-load slowdown of just one second </a:t>
            </a:r>
            <a:r>
              <a:rPr lang="en-US" altLang="de-DE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could turn into a </a:t>
            </a:r>
            <a:r>
              <a:rPr lang="en-US" altLang="de-DE" sz="2000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$1.6 billion loss in sales each year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lb-LU" sz="2000" dirty="0"/>
              <a:t>If page takes </a:t>
            </a:r>
            <a:r>
              <a:rPr lang="lb-LU" sz="2000" dirty="0">
                <a:solidFill>
                  <a:srgbClr val="FF0000"/>
                </a:solidFill>
              </a:rPr>
              <a:t>additional 400 ms</a:t>
            </a:r>
            <a:r>
              <a:rPr lang="lb-LU" sz="2000" b="1" dirty="0"/>
              <a:t> </a:t>
            </a:r>
            <a:r>
              <a:rPr lang="lb-LU" sz="2000" dirty="0"/>
              <a:t>to load, </a:t>
            </a:r>
            <a:r>
              <a:rPr lang="lb-LU" sz="2000" dirty="0">
                <a:solidFill>
                  <a:srgbClr val="FF0000"/>
                </a:solidFill>
              </a:rPr>
              <a:t>5–9% users browse away</a:t>
            </a:r>
            <a:endParaRPr lang="en-US" altLang="de-DE" sz="2000" kern="0" dirty="0">
              <a:solidFill>
                <a:srgbClr val="FF0000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en-US" altLang="de-DE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de-DE" sz="2400" i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Google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en-US" altLang="de-DE" sz="2000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Slowing search results down by 400 </a:t>
            </a:r>
            <a:r>
              <a:rPr lang="en-US" altLang="de-DE" sz="2000" kern="0" dirty="0" err="1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ms</a:t>
            </a:r>
            <a:r>
              <a:rPr lang="en-US" altLang="de-DE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they could </a:t>
            </a:r>
            <a:r>
              <a:rPr lang="en-US" altLang="de-DE" sz="2000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loose 8 million searches per day </a:t>
            </a:r>
            <a:r>
              <a:rPr lang="en-US" altLang="de-DE" sz="200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en-US" altLang="de-DE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Google Ads!)</a:t>
            </a:r>
            <a:endParaRPr lang="de-AT" altLang="de-DE" sz="2000" kern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00C26371-0625-422F-A639-BA707F9B6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61" y="949578"/>
            <a:ext cx="3326119" cy="152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www.technosupport.co.uk/wp-content/uploads/2013/11/pc-crashing.jpg">
            <a:extLst>
              <a:ext uri="{FF2B5EF4-FFF2-40B4-BE49-F238E27FC236}">
                <a16:creationId xmlns:a16="http://schemas.microsoft.com/office/drawing/2014/main" id="{418603DB-1688-4EE0-A5BE-3239A1B7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615" y="2404404"/>
            <a:ext cx="2526731" cy="189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google ads">
            <a:extLst>
              <a:ext uri="{FF2B5EF4-FFF2-40B4-BE49-F238E27FC236}">
                <a16:creationId xmlns:a16="http://schemas.microsoft.com/office/drawing/2014/main" id="{B4BA398C-E882-4564-B295-95B065D7D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842" y="4702711"/>
            <a:ext cx="2690276" cy="151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49AC01-2B67-48FB-B44F-0F163A74A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046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F25A-7203-4A46-9798-987F4491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Difficulties with End-to-End Encryption (1)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39EF6A8-8E5A-4075-9224-2BA5ADE1F34D}"/>
              </a:ext>
            </a:extLst>
          </p:cNvPr>
          <p:cNvSpPr/>
          <p:nvPr/>
        </p:nvSpPr>
        <p:spPr>
          <a:xfrm rot="5400000">
            <a:off x="8697957" y="2211732"/>
            <a:ext cx="33020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2F5FE6-9C0E-4381-A8D0-3F2A3E2BE01A}"/>
              </a:ext>
            </a:extLst>
          </p:cNvPr>
          <p:cNvSpPr/>
          <p:nvPr/>
        </p:nvSpPr>
        <p:spPr>
          <a:xfrm>
            <a:off x="3211310" y="1330051"/>
            <a:ext cx="1733550" cy="4127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AF96FC-E2CF-4615-8870-A583E04AA00A}"/>
              </a:ext>
            </a:extLst>
          </p:cNvPr>
          <p:cNvSpPr/>
          <p:nvPr/>
        </p:nvSpPr>
        <p:spPr>
          <a:xfrm>
            <a:off x="3211310" y="1742801"/>
            <a:ext cx="1733550" cy="4127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8180173-1676-44E8-876E-A0E00DDC8D57}"/>
              </a:ext>
            </a:extLst>
          </p:cNvPr>
          <p:cNvSpPr/>
          <p:nvPr/>
        </p:nvSpPr>
        <p:spPr>
          <a:xfrm>
            <a:off x="3211310" y="2155551"/>
            <a:ext cx="1733550" cy="4127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A28187-D111-4507-90FB-F4C909196364}"/>
              </a:ext>
            </a:extLst>
          </p:cNvPr>
          <p:cNvSpPr/>
          <p:nvPr/>
        </p:nvSpPr>
        <p:spPr>
          <a:xfrm>
            <a:off x="3211310" y="2568301"/>
            <a:ext cx="1733550" cy="4127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41CB58-0EF5-40B5-A6BD-CACC008C730B}"/>
              </a:ext>
            </a:extLst>
          </p:cNvPr>
          <p:cNvSpPr/>
          <p:nvPr/>
        </p:nvSpPr>
        <p:spPr>
          <a:xfrm>
            <a:off x="3211310" y="2981051"/>
            <a:ext cx="1733550" cy="4127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3E2EFF-4AF0-43CB-97EB-839AFD69C575}"/>
              </a:ext>
            </a:extLst>
          </p:cNvPr>
          <p:cNvSpPr txBox="1"/>
          <p:nvPr/>
        </p:nvSpPr>
        <p:spPr>
          <a:xfrm>
            <a:off x="3211310" y="1330052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Application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892326-40CC-4583-8A60-E278C24DCA43}"/>
              </a:ext>
            </a:extLst>
          </p:cNvPr>
          <p:cNvSpPr txBox="1"/>
          <p:nvPr/>
        </p:nvSpPr>
        <p:spPr>
          <a:xfrm>
            <a:off x="3211310" y="1742802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Transport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730899-F671-469F-BA55-4CBCCF3ACDA7}"/>
              </a:ext>
            </a:extLst>
          </p:cNvPr>
          <p:cNvSpPr txBox="1"/>
          <p:nvPr/>
        </p:nvSpPr>
        <p:spPr>
          <a:xfrm>
            <a:off x="3211310" y="2155552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Network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F04A71-1551-4DD4-8D2D-6C69BE6B1ADA}"/>
              </a:ext>
            </a:extLst>
          </p:cNvPr>
          <p:cNvSpPr txBox="1"/>
          <p:nvPr/>
        </p:nvSpPr>
        <p:spPr>
          <a:xfrm>
            <a:off x="3211310" y="2568302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Link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271CEB-3898-4E58-B884-3F7FFF26A7B0}"/>
              </a:ext>
            </a:extLst>
          </p:cNvPr>
          <p:cNvSpPr txBox="1"/>
          <p:nvPr/>
        </p:nvSpPr>
        <p:spPr>
          <a:xfrm>
            <a:off x="3211310" y="2981052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Physical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6D553E-6AD4-4E44-8966-AABED65132DE}"/>
              </a:ext>
            </a:extLst>
          </p:cNvPr>
          <p:cNvSpPr/>
          <p:nvPr/>
        </p:nvSpPr>
        <p:spPr>
          <a:xfrm>
            <a:off x="6122103" y="1374686"/>
            <a:ext cx="1733550" cy="4127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0C626A-0F70-4F98-B7DD-3BC8C8454562}"/>
              </a:ext>
            </a:extLst>
          </p:cNvPr>
          <p:cNvSpPr/>
          <p:nvPr/>
        </p:nvSpPr>
        <p:spPr>
          <a:xfrm>
            <a:off x="6122103" y="1787436"/>
            <a:ext cx="1733550" cy="4127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BBAB90B-6118-47DB-83B4-E4BAF02B9F2D}"/>
              </a:ext>
            </a:extLst>
          </p:cNvPr>
          <p:cNvSpPr/>
          <p:nvPr/>
        </p:nvSpPr>
        <p:spPr>
          <a:xfrm>
            <a:off x="6122103" y="2200186"/>
            <a:ext cx="1733550" cy="4127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4F1350-198B-44B8-BDC7-E18EE6B4B169}"/>
              </a:ext>
            </a:extLst>
          </p:cNvPr>
          <p:cNvSpPr/>
          <p:nvPr/>
        </p:nvSpPr>
        <p:spPr>
          <a:xfrm>
            <a:off x="6122103" y="2612936"/>
            <a:ext cx="1733550" cy="4127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CBA702-EC3A-4F80-A5CE-8B048A51D494}"/>
              </a:ext>
            </a:extLst>
          </p:cNvPr>
          <p:cNvSpPr/>
          <p:nvPr/>
        </p:nvSpPr>
        <p:spPr>
          <a:xfrm>
            <a:off x="6122103" y="3025686"/>
            <a:ext cx="1733550" cy="4127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D37EB0-C596-4EB6-8C77-69F69F685B5D}"/>
              </a:ext>
            </a:extLst>
          </p:cNvPr>
          <p:cNvSpPr txBox="1"/>
          <p:nvPr/>
        </p:nvSpPr>
        <p:spPr>
          <a:xfrm>
            <a:off x="6122103" y="1374686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Application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7D975A1-E2E2-4628-A12E-A3200FA85E97}"/>
              </a:ext>
            </a:extLst>
          </p:cNvPr>
          <p:cNvSpPr txBox="1"/>
          <p:nvPr/>
        </p:nvSpPr>
        <p:spPr>
          <a:xfrm>
            <a:off x="6122103" y="1787436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Transport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1F2CEE-4A7F-4475-9200-9D6501BFD83D}"/>
              </a:ext>
            </a:extLst>
          </p:cNvPr>
          <p:cNvSpPr txBox="1"/>
          <p:nvPr/>
        </p:nvSpPr>
        <p:spPr>
          <a:xfrm>
            <a:off x="6122103" y="2200186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Network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314116-D056-41D6-931A-456C5D08328D}"/>
              </a:ext>
            </a:extLst>
          </p:cNvPr>
          <p:cNvSpPr txBox="1"/>
          <p:nvPr/>
        </p:nvSpPr>
        <p:spPr>
          <a:xfrm>
            <a:off x="6122103" y="2612936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Link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DFF88D-11F5-44E2-98D2-2B7EEE9A3CAF}"/>
              </a:ext>
            </a:extLst>
          </p:cNvPr>
          <p:cNvSpPr txBox="1"/>
          <p:nvPr/>
        </p:nvSpPr>
        <p:spPr>
          <a:xfrm>
            <a:off x="6122103" y="3025686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Physical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DBCD77F3-7469-430D-BAF7-D86E154584B1}"/>
              </a:ext>
            </a:extLst>
          </p:cNvPr>
          <p:cNvSpPr/>
          <p:nvPr/>
        </p:nvSpPr>
        <p:spPr>
          <a:xfrm>
            <a:off x="7938203" y="1457236"/>
            <a:ext cx="33020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3550ABA1-C9C2-438E-8AE8-FFA4551BD9D6}"/>
              </a:ext>
            </a:extLst>
          </p:cNvPr>
          <p:cNvSpPr/>
          <p:nvPr/>
        </p:nvSpPr>
        <p:spPr>
          <a:xfrm>
            <a:off x="7938203" y="1869986"/>
            <a:ext cx="33020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1" name="Rectangle: Diagonal Corners Rounded 90">
            <a:extLst>
              <a:ext uri="{FF2B5EF4-FFF2-40B4-BE49-F238E27FC236}">
                <a16:creationId xmlns:a16="http://schemas.microsoft.com/office/drawing/2014/main" id="{F58EE607-66DF-417A-BAAD-B3FFCDE41348}"/>
              </a:ext>
            </a:extLst>
          </p:cNvPr>
          <p:cNvSpPr/>
          <p:nvPr/>
        </p:nvSpPr>
        <p:spPr>
          <a:xfrm>
            <a:off x="8428395" y="1469555"/>
            <a:ext cx="742950" cy="57785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DPI</a:t>
            </a:r>
          </a:p>
        </p:txBody>
      </p:sp>
      <p:sp>
        <p:nvSpPr>
          <p:cNvPr id="92" name="Arrow: Bent 91">
            <a:extLst>
              <a:ext uri="{FF2B5EF4-FFF2-40B4-BE49-F238E27FC236}">
                <a16:creationId xmlns:a16="http://schemas.microsoft.com/office/drawing/2014/main" id="{B6A3FD3A-C5BD-4D52-9D85-872597391B5D}"/>
              </a:ext>
            </a:extLst>
          </p:cNvPr>
          <p:cNvSpPr/>
          <p:nvPr/>
        </p:nvSpPr>
        <p:spPr>
          <a:xfrm rot="10800000">
            <a:off x="8020340" y="2806355"/>
            <a:ext cx="910940" cy="396994"/>
          </a:xfrm>
          <a:prstGeom prst="bentArrow">
            <a:avLst>
              <a:gd name="adj1" fmla="val 25000"/>
              <a:gd name="adj2" fmla="val 2871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D7F91D9-66CB-4CEA-A341-3A0401A7BFEF}"/>
              </a:ext>
            </a:extLst>
          </p:cNvPr>
          <p:cNvSpPr txBox="1"/>
          <p:nvPr/>
        </p:nvSpPr>
        <p:spPr>
          <a:xfrm>
            <a:off x="5155229" y="1356716"/>
            <a:ext cx="9080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HTTPS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974ED0-2A40-4DE4-8CAD-C86F03AFF880}"/>
              </a:ext>
            </a:extLst>
          </p:cNvPr>
          <p:cNvSpPr txBox="1"/>
          <p:nvPr/>
        </p:nvSpPr>
        <p:spPr>
          <a:xfrm>
            <a:off x="5155230" y="1742802"/>
            <a:ext cx="9080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QUIC</a:t>
            </a:r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6F85B954-AF2F-48A4-9EB1-EFF6921530AF}"/>
              </a:ext>
            </a:extLst>
          </p:cNvPr>
          <p:cNvSpPr/>
          <p:nvPr/>
        </p:nvSpPr>
        <p:spPr>
          <a:xfrm rot="2683328">
            <a:off x="7901200" y="1397226"/>
            <a:ext cx="330200" cy="350995"/>
          </a:xfrm>
          <a:prstGeom prst="plus">
            <a:avLst>
              <a:gd name="adj" fmla="val 391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0AD4651F-8148-4D4B-BE6B-3A2DC010F5D8}"/>
              </a:ext>
            </a:extLst>
          </p:cNvPr>
          <p:cNvSpPr/>
          <p:nvPr/>
        </p:nvSpPr>
        <p:spPr>
          <a:xfrm rot="2683328">
            <a:off x="7917652" y="1823856"/>
            <a:ext cx="330200" cy="350995"/>
          </a:xfrm>
          <a:prstGeom prst="plus">
            <a:avLst>
              <a:gd name="adj" fmla="val 391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FE4F890E-A57D-4F5A-AB0F-5790A38F8A9D}"/>
              </a:ext>
            </a:extLst>
          </p:cNvPr>
          <p:cNvSpPr/>
          <p:nvPr/>
        </p:nvSpPr>
        <p:spPr>
          <a:xfrm rot="2683328">
            <a:off x="8520555" y="1486580"/>
            <a:ext cx="591086" cy="576431"/>
          </a:xfrm>
          <a:prstGeom prst="plus">
            <a:avLst>
              <a:gd name="adj" fmla="val 391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46DE0055-B3BE-4A69-96E5-C2334B1839CD}"/>
              </a:ext>
            </a:extLst>
          </p:cNvPr>
          <p:cNvSpPr txBox="1">
            <a:spLocks/>
          </p:cNvSpPr>
          <p:nvPr/>
        </p:nvSpPr>
        <p:spPr bwMode="auto">
          <a:xfrm>
            <a:off x="1106634" y="4937700"/>
            <a:ext cx="9793411" cy="114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7" rIns="92075" bIns="46037"/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Blip>
                <a:blip r:embed="rId2"/>
              </a:buBlip>
              <a:defRPr sz="24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742950" indent="-2095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marL="116205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marL="158115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marL="200025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250825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de-DE" sz="18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HTTPS</a:t>
            </a:r>
            <a:r>
              <a:rPr lang="en-US" altLang="de-DE" sz="1800" kern="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de-DE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and</a:t>
            </a:r>
            <a:r>
              <a:rPr lang="en-US" altLang="de-DE" sz="1800" kern="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de-DE" sz="1800" b="1" kern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QUIC</a:t>
            </a:r>
            <a:r>
              <a:rPr lang="en-US" altLang="de-DE" sz="1800" kern="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de-DE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make previous approaches no longer applicable – </a:t>
            </a:r>
            <a:r>
              <a:rPr lang="en-US" altLang="de-DE" sz="1800" b="1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lack of visibility for ISPs</a:t>
            </a:r>
          </a:p>
          <a:p>
            <a:pPr lvl="1" indent="-250825" eaLnBrk="1" hangingPunct="1">
              <a:buClr>
                <a:srgbClr val="3192C1"/>
              </a:buClr>
              <a:buFont typeface="Wingdings" panose="05000000000000000000" pitchFamily="2" charset="2"/>
              <a:buChar char="§"/>
              <a:defRPr/>
            </a:pPr>
            <a:endParaRPr lang="en-US" altLang="de-DE" sz="400" b="1" kern="0" dirty="0">
              <a:solidFill>
                <a:srgbClr val="FF0000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 indent="-250825" eaLnBrk="1" hangingPunct="1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de-DE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Solution I –</a:t>
            </a:r>
            <a:r>
              <a:rPr lang="en-US" altLang="de-DE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de-DE" b="1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monitoring directly at the end devices</a:t>
            </a:r>
            <a:endParaRPr lang="en-US" altLang="de-DE" sz="1000" b="1" kern="0" dirty="0">
              <a:solidFill>
                <a:srgbClr val="FF0000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 indent="-250825" eaLnBrk="1" hangingPunct="1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de-DE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Solution II – </a:t>
            </a:r>
            <a:r>
              <a:rPr lang="en-US" altLang="de-DE" b="1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monitoring at the network core</a:t>
            </a:r>
          </a:p>
        </p:txBody>
      </p:sp>
      <p:pic>
        <p:nvPicPr>
          <p:cNvPr id="99" name="Picture 1">
            <a:extLst>
              <a:ext uri="{FF2B5EF4-FFF2-40B4-BE49-F238E27FC236}">
                <a16:creationId xmlns:a16="http://schemas.microsoft.com/office/drawing/2014/main" id="{E6DA12F7-631A-4A84-9B96-09867B1259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03" y="1232711"/>
            <a:ext cx="945787" cy="9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CDB6C6F-ACDD-4D6C-B935-BFA662978D27}"/>
              </a:ext>
            </a:extLst>
          </p:cNvPr>
          <p:cNvSpPr txBox="1"/>
          <p:nvPr/>
        </p:nvSpPr>
        <p:spPr>
          <a:xfrm>
            <a:off x="8224449" y="2453150"/>
            <a:ext cx="18161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QoE metrics</a:t>
            </a:r>
          </a:p>
        </p:txBody>
      </p:sp>
      <p:sp>
        <p:nvSpPr>
          <p:cNvPr id="102" name="Cross 101">
            <a:extLst>
              <a:ext uri="{FF2B5EF4-FFF2-40B4-BE49-F238E27FC236}">
                <a16:creationId xmlns:a16="http://schemas.microsoft.com/office/drawing/2014/main" id="{1ADB6374-0447-40B2-94DA-9CCA066D2CEA}"/>
              </a:ext>
            </a:extLst>
          </p:cNvPr>
          <p:cNvSpPr/>
          <p:nvPr/>
        </p:nvSpPr>
        <p:spPr>
          <a:xfrm rot="2683328">
            <a:off x="8425972" y="2259517"/>
            <a:ext cx="874170" cy="861599"/>
          </a:xfrm>
          <a:prstGeom prst="plus">
            <a:avLst>
              <a:gd name="adj" fmla="val 391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95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5A140E6-775C-45A8-ACE1-36979AADEF85}"/>
              </a:ext>
            </a:extLst>
          </p:cNvPr>
          <p:cNvGrpSpPr/>
          <p:nvPr/>
        </p:nvGrpSpPr>
        <p:grpSpPr>
          <a:xfrm>
            <a:off x="7432361" y="3741331"/>
            <a:ext cx="1204565" cy="879123"/>
            <a:chOff x="5055254" y="3645024"/>
            <a:chExt cx="1204565" cy="879123"/>
          </a:xfrm>
        </p:grpSpPr>
        <p:pic>
          <p:nvPicPr>
            <p:cNvPr id="104" name="Picture 1">
              <a:extLst>
                <a:ext uri="{FF2B5EF4-FFF2-40B4-BE49-F238E27FC236}">
                  <a16:creationId xmlns:a16="http://schemas.microsoft.com/office/drawing/2014/main" id="{E313D33E-43CD-4CFE-8AD7-D96E9E965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55254" y="3693418"/>
              <a:ext cx="689834" cy="743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15" descr="http://www.colegioyapeyu.edu.ar/wp-content/uploads/2014/04/Robots.jpg">
              <a:extLst>
                <a:ext uri="{FF2B5EF4-FFF2-40B4-BE49-F238E27FC236}">
                  <a16:creationId xmlns:a16="http://schemas.microsoft.com/office/drawing/2014/main" id="{3EEC24FB-0C85-43AA-BDC9-FFA85E0D7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3080" y="3645024"/>
              <a:ext cx="586739" cy="879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0CCFD6F-8BE6-4EF7-8169-BA96841AF11D}"/>
              </a:ext>
            </a:extLst>
          </p:cNvPr>
          <p:cNvSpPr txBox="1"/>
          <p:nvPr/>
        </p:nvSpPr>
        <p:spPr>
          <a:xfrm>
            <a:off x="3226458" y="3497540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User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B69631-BBBC-4868-B3B3-BD4B9067DFA3}"/>
              </a:ext>
            </a:extLst>
          </p:cNvPr>
          <p:cNvSpPr txBox="1"/>
          <p:nvPr/>
        </p:nvSpPr>
        <p:spPr>
          <a:xfrm>
            <a:off x="6176491" y="3497540"/>
            <a:ext cx="17335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ISP</a:t>
            </a:r>
          </a:p>
        </p:txBody>
      </p:sp>
      <p:pic>
        <p:nvPicPr>
          <p:cNvPr id="109" name="Picture 23">
            <a:extLst>
              <a:ext uri="{FF2B5EF4-FFF2-40B4-BE49-F238E27FC236}">
                <a16:creationId xmlns:a16="http://schemas.microsoft.com/office/drawing/2014/main" id="{7C3D12A4-0916-4DF4-8400-A049F99B0E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10" y="3930624"/>
            <a:ext cx="695858" cy="69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1A6A8B9-0A88-455E-B699-31E2C55DD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78" y="3837602"/>
            <a:ext cx="586740" cy="7593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0A5F9-052E-44CD-AAE5-17D453D2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9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4" grpId="0"/>
      <p:bldP spid="75" grpId="0"/>
      <p:bldP spid="93" grpId="0"/>
      <p:bldP spid="94" grpId="0"/>
      <p:bldP spid="95" grpId="0" animBg="1"/>
      <p:bldP spid="96" grpId="0" animBg="1"/>
      <p:bldP spid="97" grpId="0" animBg="1"/>
      <p:bldP spid="10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096E-6816-4127-8A46-EF27CD40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Difficulties with End-to-End Encryption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E64C-8691-4D9B-BBE1-378A249EE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77447"/>
            <a:ext cx="7012247" cy="469164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Monitoring directly at the end devices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B050"/>
                </a:solidFill>
              </a:rPr>
              <a:t>Advantage</a:t>
            </a:r>
            <a:r>
              <a:rPr lang="en-GB" sz="2000" dirty="0"/>
              <a:t>: we can capture application-layer quality metrics (</a:t>
            </a:r>
            <a:r>
              <a:rPr lang="en-GB" sz="2000" dirty="0" err="1"/>
              <a:t>stallings</a:t>
            </a:r>
            <a:r>
              <a:rPr lang="en-GB" sz="2000" dirty="0"/>
              <a:t>, quality switches, etc.)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</a:rPr>
              <a:t>Drawback</a:t>
            </a:r>
            <a:r>
              <a:rPr lang="en-GB" sz="2000" dirty="0"/>
              <a:t>: the metrics are hard to capture directly from the official video app; need root access or an embedded player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Monitoring at the network layer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B050"/>
                </a:solidFill>
              </a:rPr>
              <a:t>Advantage</a:t>
            </a:r>
            <a:r>
              <a:rPr lang="en-GB" sz="2000" dirty="0"/>
              <a:t>: we can capture network-level information without having root access on the smartphone, easy to do with the Android API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</a:rPr>
              <a:t>Drawback</a:t>
            </a:r>
            <a:r>
              <a:rPr lang="en-GB" sz="2000" dirty="0"/>
              <a:t>: because of E2E encryption, standard in-network monitoring tools become inaccurate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6A0E0-2954-467D-B2C6-AF1F94A53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234" y="1247748"/>
            <a:ext cx="895051" cy="1639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026EE-CA2F-4271-A7EC-2DCF77D7B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062" y="1897075"/>
            <a:ext cx="695040" cy="489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7C3D7-F7E9-4238-B1E8-9B8157EB3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5" y="3736529"/>
            <a:ext cx="1447877" cy="1873723"/>
          </a:xfrm>
          <a:prstGeom prst="rect">
            <a:avLst/>
          </a:prstGeom>
        </p:spPr>
      </p:pic>
      <p:pic>
        <p:nvPicPr>
          <p:cNvPr id="8" name="Picture 7" descr="A close up of a pan&#10;&#10;Description automatically generated">
            <a:extLst>
              <a:ext uri="{FF2B5EF4-FFF2-40B4-BE49-F238E27FC236}">
                <a16:creationId xmlns:a16="http://schemas.microsoft.com/office/drawing/2014/main" id="{19229EF2-EE64-4CD7-B49C-778BF534C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26" r="96383">
                        <a14:foregroundMark x1="8085" y1="37660" x2="8085" y2="37660"/>
                        <a14:foregroundMark x1="2553" y1="35532" x2="2553" y2="35532"/>
                        <a14:foregroundMark x1="851" y1="37447" x2="851" y2="37447"/>
                        <a14:foregroundMark x1="92128" y1="76383" x2="92128" y2="76383"/>
                        <a14:foregroundMark x1="96383" y1="77660" x2="96383" y2="77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697" y="2030860"/>
            <a:ext cx="1205245" cy="1205245"/>
          </a:xfrm>
          <a:prstGeom prst="rect">
            <a:avLst/>
          </a:prstGeom>
        </p:spPr>
      </p:pic>
      <p:pic>
        <p:nvPicPr>
          <p:cNvPr id="9" name="Picture 8" descr="A close up of a pan&#10;&#10;Description automatically generated">
            <a:extLst>
              <a:ext uri="{FF2B5EF4-FFF2-40B4-BE49-F238E27FC236}">
                <a16:creationId xmlns:a16="http://schemas.microsoft.com/office/drawing/2014/main" id="{4CA26139-E414-4308-8E19-602EE7B69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26" r="96383">
                        <a14:foregroundMark x1="8085" y1="37660" x2="8085" y2="37660"/>
                        <a14:foregroundMark x1="2553" y1="35532" x2="2553" y2="35532"/>
                        <a14:foregroundMark x1="851" y1="37447" x2="851" y2="37447"/>
                        <a14:foregroundMark x1="92128" y1="76383" x2="92128" y2="76383"/>
                        <a14:foregroundMark x1="96383" y1="77660" x2="96383" y2="77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15" y="4655425"/>
            <a:ext cx="1205245" cy="120524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C8E3A61-1BD1-4C85-B128-C4AA16AD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458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4976-BF09-4640-B17C-205446DB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798629" cy="702302"/>
          </a:xfrm>
        </p:spPr>
        <p:txBody>
          <a:bodyPr>
            <a:normAutofit fontScale="90000"/>
          </a:bodyPr>
          <a:lstStyle/>
          <a:p>
            <a:r>
              <a:rPr lang="en-GB" dirty="0"/>
              <a:t>Modelling Mobile Video-Session Quality with AI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9EB1-6698-4606-8CC7-18F773F02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77447"/>
            <a:ext cx="10058400" cy="5023056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Prediction of </a:t>
            </a:r>
            <a:r>
              <a:rPr lang="en-GB" dirty="0">
                <a:solidFill>
                  <a:srgbClr val="FF0000"/>
                </a:solidFill>
              </a:rPr>
              <a:t>session-based video-quality metrics</a:t>
            </a:r>
            <a:r>
              <a:rPr lang="en-GB" dirty="0"/>
              <a:t> for </a:t>
            </a:r>
            <a:r>
              <a:rPr lang="en-GB" dirty="0">
                <a:solidFill>
                  <a:srgbClr val="FF0000"/>
                </a:solidFill>
              </a:rPr>
              <a:t>YouTube mobile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 Dataset: 3000+ sessions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recorded from </a:t>
            </a:r>
            <a:r>
              <a:rPr lang="en-GB" dirty="0">
                <a:solidFill>
                  <a:srgbClr val="FF0000"/>
                </a:solidFill>
              </a:rPr>
              <a:t>360+ Android users </a:t>
            </a:r>
            <a:r>
              <a:rPr lang="en-GB" dirty="0"/>
              <a:t>worldwide between 2014 and 2018, using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YoMoApp</a:t>
            </a:r>
            <a:endParaRPr lang="en-GB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275 network-related features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extracted from encrypted traffic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Easily accessible through the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Android API</a:t>
            </a:r>
            <a:r>
              <a:rPr lang="en-GB" dirty="0"/>
              <a:t>, without root privileges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After feature selection, </a:t>
            </a:r>
            <a:r>
              <a:rPr lang="en-GB" dirty="0">
                <a:solidFill>
                  <a:srgbClr val="FF0000"/>
                </a:solidFill>
              </a:rPr>
              <a:t>30 features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yield almost </a:t>
            </a:r>
            <a:r>
              <a:rPr lang="en-GB" dirty="0">
                <a:solidFill>
                  <a:srgbClr val="FF0000"/>
                </a:solidFill>
              </a:rPr>
              <a:t>identical prediction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 Highly encouraging results</a:t>
            </a:r>
            <a:r>
              <a:rPr lang="en-GB" dirty="0"/>
              <a:t>, high true-positive rates (TPR)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 Random forest </a:t>
            </a:r>
            <a:r>
              <a:rPr lang="en-GB" dirty="0"/>
              <a:t>used as a prediction model</a:t>
            </a:r>
          </a:p>
        </p:txBody>
      </p:sp>
      <p:pic>
        <p:nvPicPr>
          <p:cNvPr id="1026" name="Picture 2" descr="data:image/png;base64,iVBORw0KGgoAAAANSUhEUgAAANgAAADpCAMAAABx2AnXAAAAn1BMVEX///8REiQAAADa2tv7+/snLTi2uLojKDP39/egoaU9QEm/wMNKTVUkKjQgJjHKysxGSFNQU1sAABoAABd9f4Tp6estMjwAABl0d30dIi/h4uELDCEoLTkAABNdX2ZtbnYnKDY1OUOUlJoAAA6XmZ2trrOIio7Gx8hlZW8VFygAAB+VlJxZWmEwMT4/QU8JDSUYGicjJDNoa3CChIhUWV/2M37DAAAFR0lEQVR4nO3c63aiSBiFYQERReRkWQELKEAsMRHHw9z/tQ0oGmR6/sxKVFj7SdLRT7ubN4IJohkMAAAAAAAAAAAAAAAAAAAAAAAAAAAAAAAAAAC6ZrhcVJaL8auX5EdNnYNfO+jr4asX56cMPZ8GtzCNzpzFq5foh3BVy6eLmkV8avdjfVyb6qR5fkPV86uW5UcZ1HscTALah5Vx4ZvK42RMtelrluVHWZrZvhu0H9fNjkJY1yCsaxDWNQjrGoS9s+FGkJqY1jl9CLMMTa0FqqZvrsPuh40OlEa3Wyyi1L8sfvfDFJ86jR0UJaKmNehD2Km9y2/Tvwc9CFtQtbX7aGmHZQ/CLDNp7fAPk2pPufNh05neevBpaMxGfQjTEIawt4AwhL0JhCHsJcbL2j2mF2Frw79zRtdZD8IWkUa170OvWn4J6n7Y0KGaZ90PvXoadapx98NS1XzY8Vqrs2o5Ox82PNL0cSKCate582GWprV2KBU6U3oQNtLs1oKO9WpPufthMwNhCHsHCEPYm0AYwt5EL8LG07NXE5t61oewUTJT7wL9elSvB2GZT+mJnCuERCr1L7th3Q+bmjRffp9VDEqrs50PGzo0eliicULJoAdhiqm2nss7Us1xD8LWM701uT5tufNhE9VuTYbmzOppmIawy/UR9lQIQ9gdwn4FwhB2h7BfgTCE3SHsVyAMYXcI+xUIQ9hdx8L+8EoJ7T/Cgpc+YBq0HzAd12H6v8M2l9e2tMN0tQozzfbvJdFfGmb5aus5U5uZv6heJmYuW9dUg3KyVFXrcb40faV6/FjbPM4X1xeWvcpYvxyDaDBoVH1K6OlxHl1eJzb4+3rxtxNNqk85NR7nhLZX2ueaaEHaWOnGHtUuX+iRr4rmnKjXA2cbXyWNBR4K1bw8q9Yyqdecp6r24gOaJ1U1slFN6NSvn6dINGqkt3lqB2b9K3DOZmB/zw1Vq2/x1Ke6uM0zQ1VPf/7/nudcvTi2Vp68f51TrTFXg+w2z4IguM3LU/fna07Kvzy7X3/2Br8KSBGRU8uzxR/nUdq4K1mmjXnj6Noiy+9z0Trq9irD2m/NAQAAAAAAAAAAAAAAAAAAAAAAAAAAAAAAAOAdKD01kHtqIPUUwrqmDmON0fdp15UYe5i7zSu+tWsYS8oFjg/X08W2vmy+c8IguaVsbSYdd8XzF/H/uYa5ee7OxTycS/NQFlsWhh8slNclnsmhLDMmy4Uly4nYd+Umq1dF/ys8Ei8lMkk98lWkqWdPHMWQZb7YpYoV64pib3Ql3idPDWP1lnD587ZdsIftxmXbcgNxGdtW7670UV9ah4XplnM+5zyXZfEpJJl7u9XeUgjPYkuO1tNE1haKy9hTu1wee5/Hj1jSP2KXcc8O2HF+tKNyW4nduCzaupw40deJ7NIjP4u8SGXisGaYG+3E7ivnxHZD8Ve2mudng63kT4VkxkhORtYq1BbW8cnrIUs4EWuH7Nfc45OccE945anR3j3viMfFJA244UjETb21VN4o5z05eo9hEpuQwxeL44z5Uc6jbbpz3IwLa68UCp966Yjolq2snhsmrdZGmu+8ZCJyQWw+4eUicb52ki9D8LOdEa/Yca5vJ6nY56kj7C974n08hLn86MbCY+XHKpdP4lgUzMnIPNzZn2kUrngac9l79l0HK1y2D/VDzHT3eLBXhZSs9vG2KLZ7V5e28dH+KPaBW9gscfXtsZAMidX36fdv0G75z8zdy0f5Nq+2Jre8l6y+c4XlZW5YbpjP/y7GqvfrW+MUu32u3lrnb/r+k0f/IKxr/gGtkbL6sOFHtAAAAABJRU5ErkJggg==">
            <a:extLst>
              <a:ext uri="{FF2B5EF4-FFF2-40B4-BE49-F238E27FC236}">
                <a16:creationId xmlns:a16="http://schemas.microsoft.com/office/drawing/2014/main" id="{5875D197-42FB-46F5-A355-55553CA8D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67" b="67382" l="9722" r="89815">
                        <a14:foregroundMark x1="28704" y1="55365" x2="29167" y2="52790"/>
                        <a14:foregroundMark x1="29630" y1="50215" x2="29630" y2="50215"/>
                        <a14:foregroundMark x1="37963" y1="51073" x2="37963" y2="51073"/>
                        <a14:foregroundMark x1="37037" y1="64378" x2="37037" y2="64378"/>
                        <a14:foregroundMark x1="40278" y1="43777" x2="40278" y2="43777"/>
                        <a14:foregroundMark x1="48611" y1="43777" x2="48611" y2="43777"/>
                        <a14:foregroundMark x1="49074" y1="63519" x2="49074" y2="63519"/>
                        <a14:foregroundMark x1="39815" y1="63090" x2="39815" y2="63090"/>
                        <a14:foregroundMark x1="51389" y1="36052" x2="51389" y2="36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839"/>
          <a:stretch/>
        </p:blipFill>
        <p:spPr bwMode="auto">
          <a:xfrm>
            <a:off x="2388042" y="3295611"/>
            <a:ext cx="1102947" cy="8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5513A-57CD-44D7-8AB0-B72353EF4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33" y="3569820"/>
            <a:ext cx="584762" cy="495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5A42D-A8F5-487A-A3EF-9ACD45A0D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99417" y="1978224"/>
            <a:ext cx="748442" cy="1370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ED5EF-EC31-4B29-91D6-A9677EDE7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42" y="2466116"/>
            <a:ext cx="581193" cy="4092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FCDB4B-2590-43B2-9F73-2361D58EF673}"/>
              </a:ext>
            </a:extLst>
          </p:cNvPr>
          <p:cNvCxnSpPr>
            <a:cxnSpLocks/>
          </p:cNvCxnSpPr>
          <p:nvPr/>
        </p:nvCxnSpPr>
        <p:spPr>
          <a:xfrm>
            <a:off x="2653472" y="3037766"/>
            <a:ext cx="0" cy="620737"/>
          </a:xfrm>
          <a:prstGeom prst="straightConnector1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E7CD58E-E8EA-4B26-AC09-9104F0A5EF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00" y="2583856"/>
            <a:ext cx="2156283" cy="11766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61E0CC-D37A-46F7-BEE4-3EA250D9E9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72" b="21486"/>
          <a:stretch/>
        </p:blipFill>
        <p:spPr>
          <a:xfrm>
            <a:off x="9592134" y="2130998"/>
            <a:ext cx="679207" cy="19597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4C9A83-6E91-467C-AD15-CC7ABB85A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05" y="2466116"/>
            <a:ext cx="2155479" cy="12378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8CFEEF-99C4-4B83-B271-D5ECF9F23C2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390141" y="3085035"/>
            <a:ext cx="784964" cy="70051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10FEDF-80D6-4188-A341-8A7A48D88B02}"/>
              </a:ext>
            </a:extLst>
          </p:cNvPr>
          <p:cNvCxnSpPr>
            <a:cxnSpLocks/>
          </p:cNvCxnSpPr>
          <p:nvPr/>
        </p:nvCxnSpPr>
        <p:spPr>
          <a:xfrm>
            <a:off x="6378578" y="3146823"/>
            <a:ext cx="1536339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8FFB69D-5A9B-4AA4-8654-625B5F9C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7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8B8008-5EE6-47D1-8A6A-984E5CD457C5}"/>
              </a:ext>
            </a:extLst>
          </p:cNvPr>
          <p:cNvGrpSpPr/>
          <p:nvPr/>
        </p:nvGrpSpPr>
        <p:grpSpPr>
          <a:xfrm>
            <a:off x="1209964" y="2289323"/>
            <a:ext cx="9945716" cy="1894750"/>
            <a:chOff x="1209964" y="2289323"/>
            <a:chExt cx="9945716" cy="189475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5620D5-A7E2-4F34-AD0C-787FC3F61C64}"/>
                </a:ext>
              </a:extLst>
            </p:cNvPr>
            <p:cNvSpPr/>
            <p:nvPr/>
          </p:nvSpPr>
          <p:spPr>
            <a:xfrm>
              <a:off x="1209964" y="2289323"/>
              <a:ext cx="9945716" cy="18947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82663" algn="ctr"/>
              <a:r>
                <a:rPr lang="en-GB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Can we predict video quality solely based on data extracted from encrypted network traffic?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5692BC-66B6-4303-8D5C-0C9B401E0327}"/>
                </a:ext>
              </a:extLst>
            </p:cNvPr>
            <p:cNvSpPr/>
            <p:nvPr/>
          </p:nvSpPr>
          <p:spPr>
            <a:xfrm>
              <a:off x="1305775" y="2401454"/>
              <a:ext cx="1142072" cy="166977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4975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7EA5-FA47-4124-BF88-D1609BFC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4"/>
            <a:ext cx="10859589" cy="702302"/>
          </a:xfrm>
        </p:spPr>
        <p:txBody>
          <a:bodyPr>
            <a:normAutofit fontScale="90000"/>
          </a:bodyPr>
          <a:lstStyle/>
          <a:p>
            <a:r>
              <a:rPr lang="en-GB" dirty="0"/>
              <a:t>Modelling Mobile Video-Session Quality with AI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7E627-066E-4810-A1EE-5D298FB24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25" y="1155421"/>
            <a:ext cx="3397107" cy="25478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D2077-E3E7-4FAF-90B5-969A62845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03" y="1160205"/>
            <a:ext cx="3369296" cy="2526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DAD5DE-85D1-4C25-B1D5-39CFCBDD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579" y="1180777"/>
            <a:ext cx="3369295" cy="25269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4C4F76-376C-48D6-8AB0-620FDCF60C2F}"/>
              </a:ext>
            </a:extLst>
          </p:cNvPr>
          <p:cNvSpPr txBox="1"/>
          <p:nvPr/>
        </p:nvSpPr>
        <p:spPr>
          <a:xfrm>
            <a:off x="1356855" y="3755920"/>
            <a:ext cx="212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stallings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ROC curve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05DC26-D520-41A6-8708-65CA2DB95C82}"/>
              </a:ext>
            </a:extLst>
          </p:cNvPr>
          <p:cNvSpPr txBox="1"/>
          <p:nvPr/>
        </p:nvSpPr>
        <p:spPr>
          <a:xfrm>
            <a:off x="4857139" y="3755923"/>
            <a:ext cx="285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quality switches ROC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AE43E-ACE7-431B-9F91-49E7215550A4}"/>
              </a:ext>
            </a:extLst>
          </p:cNvPr>
          <p:cNvSpPr txBox="1"/>
          <p:nvPr/>
        </p:nvSpPr>
        <p:spPr>
          <a:xfrm>
            <a:off x="8844128" y="3760840"/>
            <a:ext cx="285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Rebuffering ratio ROC curve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BCF44-24C9-4FAB-AD56-404A82C4516B}"/>
              </a:ext>
            </a:extLst>
          </p:cNvPr>
          <p:cNvSpPr txBox="1"/>
          <p:nvPr/>
        </p:nvSpPr>
        <p:spPr>
          <a:xfrm>
            <a:off x="452278" y="4247529"/>
            <a:ext cx="74803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i="1" dirty="0">
                <a:hlinkClick r:id="rId5"/>
              </a:rPr>
              <a:t>Beauty is in the Eye of the Smartphone Holder – A Data Driven Analysis of YouTube Mobile </a:t>
            </a:r>
            <a:r>
              <a:rPr lang="en-GB" sz="1200" b="1" i="1" dirty="0" err="1">
                <a:hlinkClick r:id="rId5"/>
              </a:rPr>
              <a:t>QoE</a:t>
            </a:r>
            <a:br>
              <a:rPr lang="en-GB" sz="1200" dirty="0"/>
            </a:b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Wehner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S. Wassermann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P. Casas, M. Seufert, F.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Wamser</a:t>
            </a:r>
            <a:b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Proceedings of the 14th International Conference on Network and Service Management (CNSM), Rome, Italy, 2018</a:t>
            </a:r>
          </a:p>
          <a:p>
            <a:endParaRPr lang="en-GB" sz="1200" dirty="0"/>
          </a:p>
          <a:p>
            <a:r>
              <a:rPr lang="en-GB" sz="1200" b="1" i="1" dirty="0">
                <a:hlinkClick r:id="rId6"/>
              </a:rPr>
              <a:t>Machine Learning Models for YouTube </a:t>
            </a:r>
            <a:r>
              <a:rPr lang="en-GB" sz="1200" b="1" i="1" dirty="0" err="1">
                <a:hlinkClick r:id="rId6"/>
              </a:rPr>
              <a:t>QoE</a:t>
            </a:r>
            <a:r>
              <a:rPr lang="en-GB" sz="1200" b="1" i="1" dirty="0">
                <a:hlinkClick r:id="rId6"/>
              </a:rPr>
              <a:t> and User Engagement Prediction in Smartphones</a:t>
            </a:r>
            <a:br>
              <a:rPr lang="en-GB" sz="1200" dirty="0"/>
            </a:br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S. Wassermann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Wehner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P. Casas</a:t>
            </a:r>
            <a:b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Proceedings of the Workshop on AI in Networks (WAIN) 2018, Toulouse, France, 2018</a:t>
            </a:r>
            <a:br>
              <a:rPr lang="en-GB" sz="1200" dirty="0"/>
            </a:br>
            <a:endParaRPr lang="en-GB" sz="1200" dirty="0"/>
          </a:p>
          <a:p>
            <a:r>
              <a:rPr lang="en-GB" sz="1200" b="1" i="1" dirty="0">
                <a:hlinkClick r:id="rId7"/>
              </a:rPr>
              <a:t>On the Analysis of YouTube </a:t>
            </a:r>
            <a:r>
              <a:rPr lang="en-GB" sz="1200" b="1" i="1" dirty="0" err="1">
                <a:hlinkClick r:id="rId7"/>
              </a:rPr>
              <a:t>QoE</a:t>
            </a:r>
            <a:r>
              <a:rPr lang="en-GB" sz="1200" b="1" i="1" dirty="0">
                <a:hlinkClick r:id="rId7"/>
              </a:rPr>
              <a:t> in Cellular Networks through in-Smartphone Measurements</a:t>
            </a:r>
            <a:br>
              <a:rPr lang="en-GB" sz="1200" dirty="0"/>
            </a:br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S. Wassermann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P. Casas, M. Seufert, F.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Wamser</a:t>
            </a:r>
            <a:b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Proceedings of the 12th IFIP Wireless and Mobile Networking Conference (WMNC), Paris, France,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4024-5851-4988-8DA9-A9A152BB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8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DCA57A-553A-4DA4-AAAE-D5104BF5DCBC}"/>
              </a:ext>
            </a:extLst>
          </p:cNvPr>
          <p:cNvGrpSpPr/>
          <p:nvPr/>
        </p:nvGrpSpPr>
        <p:grpSpPr>
          <a:xfrm>
            <a:off x="2420736" y="1111180"/>
            <a:ext cx="6589972" cy="5042741"/>
            <a:chOff x="475780" y="1180777"/>
            <a:chExt cx="6286989" cy="504274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2E6EA64-86F1-41A9-A05B-B96FD254C6DD}"/>
                </a:ext>
              </a:extLst>
            </p:cNvPr>
            <p:cNvSpPr/>
            <p:nvPr/>
          </p:nvSpPr>
          <p:spPr>
            <a:xfrm>
              <a:off x="913962" y="1180777"/>
              <a:ext cx="5848807" cy="50427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320925" indent="-457200">
                <a:buFont typeface="+mj-lt"/>
                <a:buAutoNum type="arabicPeriod"/>
              </a:pPr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en-GB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stallings</a:t>
              </a:r>
              <a:endPara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778125" lvl="1" indent="-457200">
                <a:buFont typeface="Courier New" panose="02070309020205020404" pitchFamily="49" charset="0"/>
                <a:buChar char="o"/>
              </a:pPr>
              <a:r>
                <a:rPr lang="en-GB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 stalling</a:t>
              </a:r>
            </a:p>
            <a:p>
              <a:pPr marL="2778125" lvl="1" indent="-457200">
                <a:buFont typeface="Courier New" panose="02070309020205020404" pitchFamily="49" charset="0"/>
                <a:buChar char="o"/>
              </a:pPr>
              <a:r>
                <a:rPr lang="en-GB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 or 2 </a:t>
              </a:r>
              <a:r>
                <a:rPr lang="en-GB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stallings</a:t>
              </a:r>
              <a:endPara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778125" lvl="1" indent="-457200">
                <a:buFont typeface="Courier New" panose="02070309020205020404" pitchFamily="49" charset="0"/>
                <a:buChar char="o"/>
              </a:pPr>
              <a:r>
                <a:rPr lang="en-GB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 2 </a:t>
              </a:r>
              <a:r>
                <a:rPr lang="en-GB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stallings</a:t>
              </a:r>
              <a:endPara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778125" lvl="1" indent="-457200">
                <a:buFont typeface="+mj-lt"/>
                <a:buAutoNum type="arabicPeriod"/>
              </a:pPr>
              <a:endPara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320925" indent="-457200">
                <a:buFont typeface="+mj-lt"/>
                <a:buAutoNum type="arabicPeriod"/>
              </a:pPr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quality switches</a:t>
              </a:r>
            </a:p>
            <a:p>
              <a:pPr marL="2778125" lvl="1" indent="-457200">
                <a:buFont typeface="Courier New" panose="02070309020205020404" pitchFamily="49" charset="0"/>
                <a:buChar char="o"/>
              </a:pPr>
              <a:r>
                <a:rPr lang="en-GB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 switches</a:t>
              </a:r>
            </a:p>
            <a:p>
              <a:pPr marL="2778125" lvl="1" indent="-457200">
                <a:buFont typeface="Courier New" panose="02070309020205020404" pitchFamily="49" charset="0"/>
                <a:buChar char="o"/>
              </a:pPr>
              <a:r>
                <a:rPr lang="en-GB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 0 switches</a:t>
              </a:r>
            </a:p>
            <a:p>
              <a:pPr marL="2778125" lvl="1" indent="-457200">
                <a:buFont typeface="+mj-lt"/>
                <a:buAutoNum type="arabicPeriod"/>
              </a:pPr>
              <a:endPara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320925" indent="-457200">
                <a:buFont typeface="+mj-lt"/>
                <a:buAutoNum type="arabicPeriod"/>
              </a:pPr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Rebuffering ratio</a:t>
              </a:r>
            </a:p>
            <a:p>
              <a:pPr marL="2778125" lvl="1" indent="-457200">
                <a:buFont typeface="Courier New" panose="02070309020205020404" pitchFamily="49" charset="0"/>
                <a:buChar char="o"/>
              </a:pPr>
              <a:r>
                <a:rPr lang="en-GB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 rebuffering</a:t>
              </a:r>
            </a:p>
            <a:p>
              <a:pPr marL="2778125" lvl="1" indent="-457200">
                <a:buFont typeface="Courier New" panose="02070309020205020404" pitchFamily="49" charset="0"/>
                <a:buChar char="o"/>
              </a:pPr>
              <a:r>
                <a:rPr lang="en-GB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Rebuffering ratio &lt; 10%</a:t>
              </a:r>
            </a:p>
            <a:p>
              <a:pPr marL="2778125" lvl="1" indent="-457200">
                <a:buFont typeface="Courier New" panose="02070309020205020404" pitchFamily="49" charset="0"/>
                <a:buChar char="o"/>
              </a:pPr>
              <a:r>
                <a:rPr lang="en-GB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10% ≤ rebuffering ratio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23C937-C406-4AE6-8806-F6369830FD10}"/>
                </a:ext>
              </a:extLst>
            </p:cNvPr>
            <p:cNvSpPr/>
            <p:nvPr/>
          </p:nvSpPr>
          <p:spPr>
            <a:xfrm>
              <a:off x="475780" y="1753114"/>
              <a:ext cx="3521412" cy="3765690"/>
            </a:xfrm>
            <a:prstGeom prst="rect">
              <a:avLst/>
            </a:prstGeom>
            <a:blipFill>
              <a:blip r:embed="rId8">
                <a:alphaModFix amt="1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5577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0BDD-B452-4235-9B4A-0D9F451E7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577484" cy="702302"/>
          </a:xfrm>
        </p:spPr>
        <p:txBody>
          <a:bodyPr>
            <a:normAutofit fontScale="90000"/>
          </a:bodyPr>
          <a:lstStyle/>
          <a:p>
            <a:r>
              <a:rPr lang="en-GB" dirty="0"/>
              <a:t>Stream-based Video-Quality-Metric Prediction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618F-04B8-4114-9D42-4CA046C9E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77447"/>
            <a:ext cx="5229768" cy="469164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Stream-based predictions in much finer time</a:t>
            </a:r>
            <a:br>
              <a:rPr lang="en-GB" sz="2400" dirty="0"/>
            </a:br>
            <a:r>
              <a:rPr lang="en-GB" sz="2400" dirty="0"/>
              <a:t> granularity, </a:t>
            </a:r>
            <a:r>
              <a:rPr lang="en-GB" sz="2400" dirty="0">
                <a:solidFill>
                  <a:srgbClr val="FF0000"/>
                </a:solidFill>
              </a:rPr>
              <a:t>every second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 3 different groups of features </a:t>
            </a:r>
            <a:r>
              <a:rPr lang="en-GB" sz="2400" dirty="0"/>
              <a:t>(207 in total)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</a:rPr>
              <a:t>Snapshot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features: 69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C000"/>
                </a:solidFill>
              </a:rPr>
              <a:t>Trend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/>
              <a:t>features: 69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Cumulative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/>
              <a:t>features: 69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FF0000"/>
                </a:solidFill>
              </a:rPr>
              <a:t>Benchmarking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/>
              <a:t>of multiple </a:t>
            </a:r>
            <a:r>
              <a:rPr lang="en-GB" sz="2400" dirty="0">
                <a:solidFill>
                  <a:srgbClr val="FF0000"/>
                </a:solidFill>
              </a:rPr>
              <a:t>machine-learning</a:t>
            </a:r>
            <a:br>
              <a:rPr lang="en-GB" sz="2400" dirty="0">
                <a:solidFill>
                  <a:srgbClr val="FF0000"/>
                </a:solidFill>
              </a:rPr>
            </a:b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200" dirty="0">
                <a:solidFill>
                  <a:srgbClr val="FF0000"/>
                </a:solidFill>
              </a:rPr>
              <a:t>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900" dirty="0"/>
              <a:t>Decision tree, random forest, neural network, SVM…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FF0000"/>
                </a:solidFill>
              </a:rPr>
              <a:t>Tree-based models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/>
              <a:t>gave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rgbClr val="FF0000"/>
                </a:solidFill>
              </a:rPr>
              <a:t>best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 Feature selection </a:t>
            </a:r>
            <a:r>
              <a:rPr lang="en-GB" sz="2400" dirty="0"/>
              <a:t>shows</a:t>
            </a:r>
            <a:r>
              <a:rPr lang="en-GB" sz="2400" dirty="0">
                <a:solidFill>
                  <a:srgbClr val="FF0000"/>
                </a:solidFill>
              </a:rPr>
              <a:t> cumulative features </a:t>
            </a:r>
            <a:r>
              <a:rPr lang="en-GB" sz="2400" dirty="0"/>
              <a:t>are the</a:t>
            </a:r>
            <a:r>
              <a:rPr lang="en-GB" sz="2400" dirty="0">
                <a:solidFill>
                  <a:srgbClr val="FF0000"/>
                </a:solidFill>
              </a:rPr>
              <a:t> most relevant </a:t>
            </a:r>
            <a:r>
              <a:rPr lang="en-GB" sz="2400" dirty="0"/>
              <a:t>ones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07FA9A-4906-4746-88A3-4A56BD431326}"/>
              </a:ext>
            </a:extLst>
          </p:cNvPr>
          <p:cNvCxnSpPr>
            <a:cxnSpLocks/>
          </p:cNvCxnSpPr>
          <p:nvPr/>
        </p:nvCxnSpPr>
        <p:spPr>
          <a:xfrm>
            <a:off x="6823589" y="2428564"/>
            <a:ext cx="50596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B593AFC-6C52-44E8-8C5E-265946CA0FAE}"/>
              </a:ext>
            </a:extLst>
          </p:cNvPr>
          <p:cNvGrpSpPr/>
          <p:nvPr/>
        </p:nvGrpSpPr>
        <p:grpSpPr>
          <a:xfrm>
            <a:off x="6833421" y="1818966"/>
            <a:ext cx="580102" cy="275301"/>
            <a:chOff x="6833421" y="1818966"/>
            <a:chExt cx="580102" cy="2753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952C1C-B66A-4D6E-A855-93EA8F35C2FD}"/>
                </a:ext>
              </a:extLst>
            </p:cNvPr>
            <p:cNvSpPr/>
            <p:nvPr/>
          </p:nvSpPr>
          <p:spPr>
            <a:xfrm>
              <a:off x="6833421" y="1818966"/>
              <a:ext cx="580102" cy="2753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E8CB57-55F1-464C-ADF6-777D8253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133" y="1868127"/>
              <a:ext cx="240650" cy="16944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DBD6B0-A78E-452E-A8A9-F6062AEC88F8}"/>
              </a:ext>
            </a:extLst>
          </p:cNvPr>
          <p:cNvGrpSpPr/>
          <p:nvPr/>
        </p:nvGrpSpPr>
        <p:grpSpPr>
          <a:xfrm>
            <a:off x="7585590" y="1823882"/>
            <a:ext cx="580102" cy="275301"/>
            <a:chOff x="7585590" y="1823882"/>
            <a:chExt cx="580102" cy="2753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FDB806-C2E0-4CCE-9CF2-21C9A9B065B5}"/>
                </a:ext>
              </a:extLst>
            </p:cNvPr>
            <p:cNvSpPr/>
            <p:nvPr/>
          </p:nvSpPr>
          <p:spPr>
            <a:xfrm>
              <a:off x="7585590" y="1823882"/>
              <a:ext cx="580102" cy="2753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93795A-A3A0-4765-BA2C-3C86A5C07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134" y="1873043"/>
              <a:ext cx="240650" cy="1694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00CFCE-E7AD-497A-9A4F-E7B83D027DD0}"/>
              </a:ext>
            </a:extLst>
          </p:cNvPr>
          <p:cNvGrpSpPr/>
          <p:nvPr/>
        </p:nvGrpSpPr>
        <p:grpSpPr>
          <a:xfrm>
            <a:off x="8337761" y="1828800"/>
            <a:ext cx="580102" cy="275301"/>
            <a:chOff x="8337761" y="1828800"/>
            <a:chExt cx="580102" cy="2753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AD929A-7DA1-4656-A949-6459A93D8851}"/>
                </a:ext>
              </a:extLst>
            </p:cNvPr>
            <p:cNvSpPr/>
            <p:nvPr/>
          </p:nvSpPr>
          <p:spPr>
            <a:xfrm>
              <a:off x="8337761" y="1828800"/>
              <a:ext cx="580102" cy="2753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1B4FE1-FC5C-4D86-B148-28309056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303" y="1877957"/>
              <a:ext cx="240650" cy="16944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C09402-59D3-4A72-8C2F-C5197BDE7FF8}"/>
              </a:ext>
            </a:extLst>
          </p:cNvPr>
          <p:cNvGrpSpPr/>
          <p:nvPr/>
        </p:nvGrpSpPr>
        <p:grpSpPr>
          <a:xfrm>
            <a:off x="9085012" y="1828798"/>
            <a:ext cx="580102" cy="275301"/>
            <a:chOff x="9085012" y="1828798"/>
            <a:chExt cx="580102" cy="275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1E99DD-4BC3-4A06-B6A9-E7817C475EDF}"/>
                </a:ext>
              </a:extLst>
            </p:cNvPr>
            <p:cNvSpPr/>
            <p:nvPr/>
          </p:nvSpPr>
          <p:spPr>
            <a:xfrm>
              <a:off x="9085012" y="1828798"/>
              <a:ext cx="580102" cy="2753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CE9A1A-267E-44B7-AB24-C5B79A8DE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641" y="1882874"/>
              <a:ext cx="240650" cy="169442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CE51CBD-C3D3-4914-A220-EDA58DD6082F}"/>
              </a:ext>
            </a:extLst>
          </p:cNvPr>
          <p:cNvSpPr/>
          <p:nvPr/>
        </p:nvSpPr>
        <p:spPr>
          <a:xfrm>
            <a:off x="10481198" y="1725553"/>
            <a:ext cx="747251" cy="45227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86CBF6-1672-4456-A492-30276533E6E2}"/>
              </a:ext>
            </a:extLst>
          </p:cNvPr>
          <p:cNvGrpSpPr/>
          <p:nvPr/>
        </p:nvGrpSpPr>
        <p:grpSpPr>
          <a:xfrm>
            <a:off x="9817519" y="1814052"/>
            <a:ext cx="580102" cy="275301"/>
            <a:chOff x="9817519" y="1814052"/>
            <a:chExt cx="580102" cy="2753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74C12D-8C2E-41AD-8009-DA2D7CABAF56}"/>
                </a:ext>
              </a:extLst>
            </p:cNvPr>
            <p:cNvSpPr/>
            <p:nvPr/>
          </p:nvSpPr>
          <p:spPr>
            <a:xfrm>
              <a:off x="9817519" y="1814052"/>
              <a:ext cx="580102" cy="2753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512542-283E-4EDF-AB11-574895E79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061" y="1873041"/>
              <a:ext cx="240650" cy="16944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6E482D-781F-4FDA-A491-CBDE1A018B61}"/>
              </a:ext>
            </a:extLst>
          </p:cNvPr>
          <p:cNvGrpSpPr/>
          <p:nvPr/>
        </p:nvGrpSpPr>
        <p:grpSpPr>
          <a:xfrm>
            <a:off x="10564770" y="1814050"/>
            <a:ext cx="580102" cy="275301"/>
            <a:chOff x="10564770" y="1814050"/>
            <a:chExt cx="580102" cy="27530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89E232-F783-41E9-8E21-24BA177FE564}"/>
                </a:ext>
              </a:extLst>
            </p:cNvPr>
            <p:cNvSpPr/>
            <p:nvPr/>
          </p:nvSpPr>
          <p:spPr>
            <a:xfrm>
              <a:off x="10564770" y="1814050"/>
              <a:ext cx="580102" cy="27530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04D423-39E4-4DD3-A3B1-19765515E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0399" y="1868126"/>
              <a:ext cx="240650" cy="169442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3801B77-968E-493B-9AE4-90C2E00057B9}"/>
              </a:ext>
            </a:extLst>
          </p:cNvPr>
          <p:cNvSpPr/>
          <p:nvPr/>
        </p:nvSpPr>
        <p:spPr>
          <a:xfrm>
            <a:off x="9016181" y="1641985"/>
            <a:ext cx="2286021" cy="59803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F57596-BD95-4375-8277-9283A7F8545D}"/>
              </a:ext>
            </a:extLst>
          </p:cNvPr>
          <p:cNvSpPr/>
          <p:nvPr/>
        </p:nvSpPr>
        <p:spPr>
          <a:xfrm>
            <a:off x="6754763" y="1573162"/>
            <a:ext cx="4621160" cy="740603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C3CA46-51B3-46FC-9735-F886542A5DA1}"/>
              </a:ext>
            </a:extLst>
          </p:cNvPr>
          <p:cNvSpPr txBox="1"/>
          <p:nvPr/>
        </p:nvSpPr>
        <p:spPr>
          <a:xfrm>
            <a:off x="6730183" y="2364656"/>
            <a:ext cx="36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baseline="-25000" dirty="0"/>
              <a:t>0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62710D0-436B-48E3-9852-875B1447B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06" y="2963660"/>
            <a:ext cx="2974270" cy="184466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7691EC-F9B1-41D7-A2F9-70267CBD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DBB58-EEF2-435A-BAA8-4055BFD39881}" type="slidenum">
              <a:rPr lang="en-GB" smtClean="0"/>
              <a:t>9</a:t>
            </a:fld>
            <a:endParaRPr lang="en-GB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5D1475-18DE-419D-B2A3-B2AF76B64822}"/>
              </a:ext>
            </a:extLst>
          </p:cNvPr>
          <p:cNvGrpSpPr/>
          <p:nvPr/>
        </p:nvGrpSpPr>
        <p:grpSpPr>
          <a:xfrm>
            <a:off x="1199156" y="2284192"/>
            <a:ext cx="9945716" cy="1894750"/>
            <a:chOff x="1209964" y="2756250"/>
            <a:chExt cx="9945716" cy="189475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792E0CD-FDF7-4B2D-9A5B-89EEC2B1A7A4}"/>
                </a:ext>
              </a:extLst>
            </p:cNvPr>
            <p:cNvSpPr/>
            <p:nvPr/>
          </p:nvSpPr>
          <p:spPr>
            <a:xfrm>
              <a:off x="1209964" y="2756250"/>
              <a:ext cx="9945716" cy="18947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82663" algn="ctr"/>
              <a:r>
                <a:rPr lang="en-GB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Can we predict video quality with network traffic while streaming a video?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C52D4A-1181-4B3A-ABDC-BD254039FDA5}"/>
                </a:ext>
              </a:extLst>
            </p:cNvPr>
            <p:cNvSpPr/>
            <p:nvPr/>
          </p:nvSpPr>
          <p:spPr>
            <a:xfrm>
              <a:off x="1305775" y="2868380"/>
              <a:ext cx="1142072" cy="166977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4674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5" grpId="0" animBg="1"/>
      <p:bldP spid="26" grpId="0"/>
    </p:bld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12972</TotalTime>
  <Words>800</Words>
  <Application>Microsoft Office PowerPoint</Application>
  <PresentationFormat>Widescreen</PresentationFormat>
  <Paragraphs>161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Retrospect</vt:lpstr>
      <vt:lpstr>Decrypting QoE in an Encrypted Internet –  AI to the Rescue</vt:lpstr>
      <vt:lpstr>QoE Monitoring</vt:lpstr>
      <vt:lpstr>Why is QoE Relevant?</vt:lpstr>
      <vt:lpstr>Impact of Bad QoE</vt:lpstr>
      <vt:lpstr>Difficulties with End-to-End Encryption (1)</vt:lpstr>
      <vt:lpstr>Difficulties with End-to-End Encryption (2)</vt:lpstr>
      <vt:lpstr>Modelling Mobile Video-Session Quality with AI (1)</vt:lpstr>
      <vt:lpstr>Modelling Mobile Video-Session Quality with AI (2)</vt:lpstr>
      <vt:lpstr>Stream-based Video-Quality-Metric Prediction (1)</vt:lpstr>
      <vt:lpstr>Stream-based Video-Quality-Metric Prediction (2)</vt:lpstr>
      <vt:lpstr>Stream-based Video-Quality-Metric Prediction (3)</vt:lpstr>
      <vt:lpstr>Stream-based Video-Quality-Metric Prediction (4)</vt:lpstr>
      <vt:lpstr>Towards Proactive QoE-aware Traffic Management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Decrypting QoE in an Encrypted Internet –  AI to the Rescue</dc:title>
  <dc:creator>Sarah W</dc:creator>
  <cp:lastModifiedBy>Sarah W</cp:lastModifiedBy>
  <cp:revision>216</cp:revision>
  <dcterms:created xsi:type="dcterms:W3CDTF">2019-07-30T18:25:56Z</dcterms:created>
  <dcterms:modified xsi:type="dcterms:W3CDTF">2019-10-15T23:50:57Z</dcterms:modified>
</cp:coreProperties>
</file>